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-1-1.jpg" ContentType="image/jpg"/>
  <Override PartName="/ppt/media/image-10-1.jpg" ContentType="image/jpg"/>
  <Override PartName="/ppt/media/image-11-1.jpg" ContentType="image/jpg"/>
  <Override PartName="/ppt/media/image-12-1.jpg" ContentType="image/jpg"/>
  <Override PartName="/ppt/media/image-14-1.jpg" ContentType="image/jpg"/>
  <Override PartName="/ppt/media/image-15-1.jpg" ContentType="image/jpg"/>
  <Override PartName="/ppt/media/image-16-1.jpg" ContentType="image/jpg"/>
  <Override PartName="/ppt/media/image-17-1.jpg" ContentType="image/jpg"/>
  <Override PartName="/ppt/media/image-18-1.jpg" ContentType="image/jpg"/>
  <Override PartName="/ppt/media/image-18-2.jpg" ContentType="image/jpg"/>
  <Override PartName="/ppt/media/image-18-3.jpg" ContentType="image/jpg"/>
  <Override PartName="/ppt/media/image-18-4.jpg" ContentType="image/jpg"/>
  <Override PartName="/ppt/media/image-18-5.jpg" ContentType="image/jpg"/>
  <Override PartName="/ppt/media/image-18-6.jpg" ContentType="image/jpg"/>
  <Override PartName="/ppt/media/image-19-1.jpg" ContentType="image/jpg"/>
  <Override PartName="/ppt/media/image-2-1.jpg" ContentType="image/jpg"/>
  <Override PartName="/ppt/media/image-20-1.jpg" ContentType="image/jpg"/>
  <Override PartName="/ppt/media/image-21-1.jpg" ContentType="image/jpg"/>
  <Override PartName="/ppt/media/image-22-1.jpg" ContentType="image/jpg"/>
  <Override PartName="/ppt/media/image-24-1.jpg" ContentType="image/jpg"/>
  <Override PartName="/ppt/media/image-25-1.jpg" ContentType="image/jpg"/>
  <Override PartName="/ppt/media/image-26-1.jpg" ContentType="image/jpg"/>
  <Override PartName="/ppt/media/image-27-1.jpg" ContentType="image/jpg"/>
  <Override PartName="/ppt/media/image-28-1.jpg" ContentType="image/jpg"/>
  <Override PartName="/ppt/media/image-3-1.jpg" ContentType="image/jpg"/>
  <Override PartName="/ppt/media/image-30-1.jpg" ContentType="image/jpg"/>
  <Override PartName="/ppt/media/image-4-1.jpg" ContentType="image/jpg"/>
  <Override PartName="/ppt/media/image-5-1.jpg" ContentType="image/jpg"/>
  <Override PartName="/ppt/media/image-6-1.jpg" ContentType="image/jpg"/>
  <Override PartName="/ppt/media/image-7-1.jpg" ContentType="image/jpg"/>
  <Override PartName="/ppt/media/image-9-1.jpg" ContentType="image/jp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7"/>
    <p:sldId id="287" r:id="rId38"/>
    <p:sldId id="288" r:id="rId39"/>
    <p:sldId id="285" r:id="rId31"/>
  </p:sldIdLst>
  <p:notesMasterIdLst>
    <p:notesMasterId r:id="rId3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1. Greetings and Thanks" id="{bfe14dd1-cf4c-716a-ff61-c0a9ad1dd31d}">
          <p14:sldIdLst>
            <p14:sldId id="256"/>
            <p14:sldId id="257"/>
            <p14:sldId id="258"/>
            <p14:sldId id="259"/>
          </p14:sldIdLst>
        </p14:section>
        <p14:section name="2. Who I Am" id="{cafeeec2-a3c9-9d60-d2c3-70b2b6022a47}">
          <p14:sldIdLst>
            <p14:sldId id="260"/>
            <p14:sldId id="261"/>
            <p14:sldId id="262"/>
            <p14:sldId id="263"/>
          </p14:sldIdLst>
        </p14:section>
        <p14:section name="3. How I Arrived Here" id="{62725cf4-a688-604d-c8a7-17ce67593d98}">
          <p14:sldIdLst>
            <p14:sldId id="264"/>
            <p14:sldId id="265"/>
            <p14:sldId id="266"/>
            <p14:sldId id="267"/>
            <p14:sldId id="268"/>
          </p14:sldIdLst>
        </p14:section>
        <p14:section name="4. About Haiti" id="{d55cf0d9-5bcc-01ee-def0-0f1d1d60f603}">
          <p14:sldIdLst>
            <p14:sldId id="269"/>
            <p14:sldId id="270"/>
            <p14:sldId id="271"/>
          </p14:sldIdLst>
        </p14:section>
        <p14:section name="5. MIFOCA Baptist Church" id="{01055d94-fa3e-0483-85ff-baab9775846b}">
          <p14:sldIdLst>
            <p14:sldId id="272"/>
            <p14:sldId id="273"/>
          </p14:sldIdLst>
        </p14:section>
        <p14:section name="6. MIFOCA School" id="{2eff6cad-2acf-bd13-8942-1e6b258ae3f7}">
          <p14:sldIdLst>
            <p14:sldId id="274"/>
            <p14:sldId id="275"/>
            <p14:sldId id="276"/>
          </p14:sldIdLst>
        </p14:section>
        <p14:section name="7. Why Education Matters" id="{68878708-4de5-081c-0e25-324264ab045c}">
          <p14:sldIdLst>
            <p14:sldId id="277"/>
            <p14:sldId id="278"/>
            <p14:sldId id="279"/>
          </p14:sldIdLst>
        </p14:section>
        <p14:section name="8. School Canteen" id="{f6b7b666-8d2c-bb65-2eaf-bee6a230a66f}">
          <p14:sldIdLst>
            <p14:sldId id="280"/>
            <p14:sldId id="281"/>
          </p14:sldIdLst>
        </p14:section>
        <p14:section name="9. Helping Families" id="{fe1c6a30-9f17-9b0c-19c1-dd021a77c231}">
          <p14:sldIdLst>
            <p14:sldId id="282"/>
          </p14:sldIdLst>
        </p14:section>
        <p14:section name="10. Safe Space to Play" id="{8c20d50a-4316-b234-bacd-40eddc6c7bcc}">
          <p14:sldIdLst>
            <p14:sldId id="283"/>
          </p14:sldIdLst>
        </p14:section>
        <p14:section name="11. Our Greatest Needs" id="{95c1c221-514d-2e2c-4c59-c42d49f1895a}">
          <p14:sldIdLst>
            <p14:sldId id="284"/>
            <p14:sldId id="286"/>
            <p14:sldId id="287"/>
            <p14:sldId id="288"/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SHOW WHEN HE SAYS: "Good morning, church leaders, brothers and sisters in Christ."</a:t>
            </a:r>
          </a:p>
          <a:p>
            <a:r>
              <a:t>Have this slide up before he begins.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SHOW WHEN HE SAYS: "Thank you for welcoming me into this church."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"(Not in the written script.) Show when he talks about his trip to the USA."
Ask the pastor where he wants to tell the travel 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"(Not in the written script.) Follows the bus taxi slide."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"My name is René Romil."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"My wife, Charles Mitchama, serves alongside me"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"For me, ministry is not simply a profession. It is a calling."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"Our vision is simple"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"I want to briefly explain how I came to this ministry."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"I believed that if God could use one person who was willing to serve"
First of 3 photo slides here. Advance through them slowly before 'God opened doors.'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"(continue) He could begin something that would eventually touch many lives."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"(continue) Leave up until he says 'Over the years, God opened doors.'"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"Over the years, God opened doors."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"Haiti is a beautiful country with beautiful people."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"But Haiti is also facing enormous challenges."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"We do not believe Haiti's story is finished."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"One of the central parts of our ministry is MIFOCA Baptist Church in Saintard."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"We have worship services, prayer meetings, Bible studies"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"Another major part of our ministry is Institution Mixte Foi Chrétienne en Action"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"Our motto is: Faith – Discipline – Excellence"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"We believe education should develop the whole person."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"Education is one of the most powerful tools we have for changing a community."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"A child who receives a good education can become"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"That is why we believe"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"One of the areas that is especially important to us is our school feeding program."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"Every meal represents more than food."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"Our ministry also recognizes that children do not live separately from their families."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"A safe recreational space for children"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"(Not in the written script.) Show when he begins to talk about the ministry's needs."
Can also be shown at the end of his talk.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WHEN HE SAYS: "(Not in the written script.) Show at the end of his talk."
Leave this slide up after he finishes so people can write down the information.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WHEN HE SAYS: he talks about the need for a well pump (not in the written script).</a:t>
            </a:r>
          </a:p>
          <a:p>
            <a:r>
              <a:t>Show slides 30, 31 and 32 while he talks about water, about 10 seconds each if he does not mention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WHEN HE SAYS: (continue) after about 10 seconds on slide 30.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WHEN HE SAYS: (continue) after about 10 seconds on slide 31. Leave up until he moves on to how to help.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120640" y="1737360"/>
            <a:ext cx="64008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6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6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120640" y="3063240"/>
            <a:ext cx="64008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image" Target="../media/image-18-2.jpg"/><Relationship Id="rId3" Type="http://schemas.openxmlformats.org/officeDocument/2006/relationships/image" Target="../media/image-18-3.jpg"/><Relationship Id="rId4" Type="http://schemas.openxmlformats.org/officeDocument/2006/relationships/image" Target="../media/image-18-4.jpg"/><Relationship Id="rId5" Type="http://schemas.openxmlformats.org/officeDocument/2006/relationships/image" Target="../media/image-18-5.jpg"/><Relationship Id="rId6" Type="http://schemas.openxmlformats.org/officeDocument/2006/relationships/image" Target="../media/image-18-6.jp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image" Target="../media/image-21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2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image" Target="../media/image-23-6.png"/><Relationship Id="rId7" Type="http://schemas.openxmlformats.org/officeDocument/2006/relationships/image" Target="../media/image-23-7.png"/><Relationship Id="rId8" Type="http://schemas.openxmlformats.org/officeDocument/2006/relationships/image" Target="../media/image-23-8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image" Target="../media/image-24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image" Target="../media/image-25-1.jpg"/><Relationship Id="rId2" Type="http://schemas.openxmlformats.org/officeDocument/2006/relationships/image" Target="../media/image-25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image" Target="../media/image-26-1.jp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image" Target="../media/image-26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image" Target="../media/image-27-1.jpg"/><Relationship Id="rId2" Type="http://schemas.openxmlformats.org/officeDocument/2006/relationships/image" Target="../media/image-27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image" Target="../media/image-28-1.jpg"/><Relationship Id="rId2" Type="http://schemas.openxmlformats.org/officeDocument/2006/relationships/image" Target="../media/image-28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image" Target="../media/image-29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image" Target="../media/image-30-1.jp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d block"/>
          <p:cNvSpPr/>
          <p:nvPr/>
        </p:nvSpPr>
        <p:spPr>
          <a:xfrm>
            <a:off x="1078992" y="713232"/>
            <a:ext cx="3611701" cy="5705856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3" name="Photo mat"/>
          <p:cNvSpPr/>
          <p:nvPr/>
        </p:nvSpPr>
        <p:spPr>
          <a:xfrm>
            <a:off x="822960" y="457200"/>
            <a:ext cx="3611701" cy="5705856"/>
          </a:xfrm>
          <a:prstGeom prst="rect">
            <a:avLst/>
          </a:prstGeom>
          <a:solidFill>
            <a:schemeClr val="bg1"/>
          </a:solidFill>
          <a:ln/>
          <a:effectLst>
            <a:outerShdw sx="100000" sy="100000" kx="0" ky="0" algn="bl" rotWithShape="0" blurRad="101600" dist="38100" dir="2700000">
              <a:srgbClr val="000000">
                <a:alpha val="30000"/>
              </a:srgbClr>
            </a:outerShdw>
          </a:effectLst>
        </p:spPr>
        <p:txBody>
          <a:bodyPr/>
          <a:p/>
        </p:txBody>
      </p:sp>
      <p:pic>
        <p:nvPicPr>
          <p:cNvPr id="4" name="Photo" descr="Pastor René Romil and his famil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2688" y="566928"/>
            <a:ext cx="3392245" cy="54864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0" type="title" hasCustomPrompt="1"/>
          </p:nvPr>
        </p:nvSpPr>
        <p:spPr>
          <a:xfrm>
            <a:off x="5120640" y="1737360"/>
            <a:ext cx="6400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6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6600" dirty="0"/>
          </a:p>
        </p:txBody>
      </p:sp>
      <p:sp>
        <p:nvSpPr>
          <p:cNvPr id="6" name="Text 0"/>
          <p:cNvSpPr/>
          <p:nvPr>
            <p:ph idx="101" type="body" hasCustomPrompt="1"/>
          </p:nvPr>
        </p:nvSpPr>
        <p:spPr>
          <a:xfrm>
            <a:off x="5120640" y="3063240"/>
            <a:ext cx="6400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Beulaville Baptist Church</a:t>
            </a:r>
            <a:endParaRPr lang="en-US" sz="3400" dirty="0"/>
          </a:p>
        </p:txBody>
      </p:sp>
      <p:sp>
        <p:nvSpPr>
          <p:cNvPr id="7" name="Heart circle"/>
          <p:cNvSpPr/>
          <p:nvPr/>
        </p:nvSpPr>
        <p:spPr>
          <a:xfrm>
            <a:off x="5120640" y="452628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8" name="Heart" descr="Hear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6944" y="4681728"/>
            <a:ext cx="347472" cy="329184"/>
          </a:xfrm>
          <a:prstGeom prst="rect">
            <a:avLst/>
          </a:prstGeom>
        </p:spPr>
      </p:pic>
      <p:sp>
        <p:nvSpPr>
          <p:cNvPr id="9" name="From line"/>
          <p:cNvSpPr txBox="1"/>
          <p:nvPr/>
        </p:nvSpPr>
        <p:spPr>
          <a:xfrm>
            <a:off x="5943600" y="4526280"/>
            <a:ext cx="5577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chemeClr val="bg1"/>
                </a:solidFill>
              </a:rPr>
              <a:t>With love from Pastor René Romil &amp; Family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hoto" descr="Beulaville Baptist Church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5224" y="0"/>
            <a:ext cx="5136776" cy="6858000"/>
          </a:xfrm>
          <a:prstGeom prst="rect">
            <a:avLst/>
          </a:prstGeom>
        </p:spPr>
      </p:pic>
      <p:sp>
        <p:nvSpPr>
          <p:cNvPr id="3" name="Slide title"/>
          <p:cNvSpPr txBox="1"/>
          <p:nvPr/>
        </p:nvSpPr>
        <p:spPr>
          <a:xfrm>
            <a:off x="365760" y="457200"/>
            <a:ext cx="6154675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800" dirty="0"/>
          </a:p>
        </p:txBody>
      </p:sp>
      <p:sp>
        <p:nvSpPr>
          <p:cNvPr id="4" name="Icon circle"/>
          <p:cNvSpPr/>
          <p:nvPr/>
        </p:nvSpPr>
        <p:spPr>
          <a:xfrm>
            <a:off x="365760" y="3611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Icon" descr="PrayingHand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78" y="3755898"/>
            <a:ext cx="352044" cy="352044"/>
          </a:xfrm>
          <a:prstGeom prst="rect">
            <a:avLst/>
          </a:prstGeom>
        </p:spPr>
      </p:pic>
      <p:sp>
        <p:nvSpPr>
          <p:cNvPr id="6" name="Caption"/>
          <p:cNvSpPr txBox="1"/>
          <p:nvPr/>
        </p:nvSpPr>
        <p:spPr>
          <a:xfrm>
            <a:off x="365760" y="4434840"/>
            <a:ext cx="6154675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600" b="1" dirty="0">
                <a:solidFill>
                  <a:schemeClr val="bg1"/>
                </a:solidFill>
              </a:rPr>
              <a:t>Beulaville Baptist Church</a:t>
            </a:r>
            <a:endParaRPr lang="en-US" sz="2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Pastor Bartley Wooten</a:t>
            </a:r>
            <a:endParaRPr lang="en-US" sz="2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000" i="1" dirty="0">
                <a:solidFill>
                  <a:schemeClr val="accent3"/>
                </a:solidFill>
              </a:rPr>
              <a:t>for friendship, encouragement and support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 descr="My Journey to You!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53410" y="0"/>
            <a:ext cx="9138285" cy="6858000"/>
          </a:xfrm>
          <a:prstGeom prst="rect">
            <a:avLst/>
          </a:prstGeom>
        </p:spPr>
      </p:pic>
      <p:sp>
        <p:nvSpPr>
          <p:cNvPr id="3" name="Slide title"/>
          <p:cNvSpPr txBox="1"/>
          <p:nvPr/>
        </p:nvSpPr>
        <p:spPr>
          <a:xfrm>
            <a:off x="365760" y="457200"/>
            <a:ext cx="232189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My Journey to You!</a:t>
            </a:r>
            <a:endParaRPr lang="en-US" sz="4000" dirty="0"/>
          </a:p>
        </p:txBody>
      </p:sp>
      <p:sp>
        <p:nvSpPr>
          <p:cNvPr id="4" name="Number circle"/>
          <p:cNvSpPr/>
          <p:nvPr/>
        </p:nvSpPr>
        <p:spPr>
          <a:xfrm>
            <a:off x="365760" y="3611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5" name="Number"/>
          <p:cNvSpPr txBox="1"/>
          <p:nvPr/>
        </p:nvSpPr>
        <p:spPr>
          <a:xfrm>
            <a:off x="365760" y="36118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800" dirty="0"/>
          </a:p>
        </p:txBody>
      </p:sp>
      <p:sp>
        <p:nvSpPr>
          <p:cNvPr id="6" name="Caption"/>
          <p:cNvSpPr txBox="1"/>
          <p:nvPr/>
        </p:nvSpPr>
        <p:spPr>
          <a:xfrm>
            <a:off x="365760" y="4434840"/>
            <a:ext cx="232189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Four bus taxi rides to the border of the Dominican Republic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 descr="Bus from the Border to Las Américas Airpor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9045" y="0"/>
            <a:ext cx="8182650" cy="6858000"/>
          </a:xfrm>
          <a:prstGeom prst="rect">
            <a:avLst/>
          </a:prstGeom>
        </p:spPr>
      </p:pic>
      <p:sp>
        <p:nvSpPr>
          <p:cNvPr id="3" name="Slide title"/>
          <p:cNvSpPr txBox="1"/>
          <p:nvPr/>
        </p:nvSpPr>
        <p:spPr>
          <a:xfrm>
            <a:off x="365760" y="457200"/>
            <a:ext cx="3277525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 from the Border to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Las Américas Airport</a:t>
            </a:r>
            <a:endParaRPr lang="en-US" sz="3600" dirty="0"/>
          </a:p>
        </p:txBody>
      </p:sp>
      <p:sp>
        <p:nvSpPr>
          <p:cNvPr id="4" name="Icon circle"/>
          <p:cNvSpPr/>
          <p:nvPr/>
        </p:nvSpPr>
        <p:spPr>
          <a:xfrm>
            <a:off x="365760" y="3611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Icon" descr="PlaneDepartur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78" y="3755898"/>
            <a:ext cx="352044" cy="352044"/>
          </a:xfrm>
          <a:prstGeom prst="rect">
            <a:avLst/>
          </a:prstGeom>
        </p:spPr>
      </p:pic>
      <p:sp>
        <p:nvSpPr>
          <p:cNvPr id="6" name="Caption"/>
          <p:cNvSpPr txBox="1"/>
          <p:nvPr/>
        </p:nvSpPr>
        <p:spPr>
          <a:xfrm>
            <a:off x="365760" y="4434840"/>
            <a:ext cx="3277525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In the Dominican Republic</a:t>
            </a:r>
            <a:endParaRPr lang="en-US" sz="2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i="1" dirty="0">
                <a:solidFill>
                  <a:schemeClr val="accent3"/>
                </a:solidFill>
              </a:rPr>
              <a:t>Could not use the airports in Haiti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 descr="René Romi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4995" y="0"/>
            <a:ext cx="7886700" cy="6858000"/>
          </a:xfrm>
          <a:prstGeom prst="rect">
            <a:avLst/>
          </a:prstGeom>
        </p:spPr>
      </p:pic>
      <p:sp>
        <p:nvSpPr>
          <p:cNvPr id="3" name="Slide title"/>
          <p:cNvSpPr txBox="1"/>
          <p:nvPr/>
        </p:nvSpPr>
        <p:spPr>
          <a:xfrm>
            <a:off x="365760" y="457200"/>
            <a:ext cx="3573475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René Romil</a:t>
            </a:r>
            <a:endParaRPr lang="en-US" sz="4400" dirty="0"/>
          </a:p>
        </p:txBody>
      </p:sp>
      <p:sp>
        <p:nvSpPr>
          <p:cNvPr id="4" name="Icon circle"/>
          <p:cNvSpPr/>
          <p:nvPr/>
        </p:nvSpPr>
        <p:spPr>
          <a:xfrm>
            <a:off x="365760" y="3611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Icon" descr="Bibl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78" y="3755898"/>
            <a:ext cx="352044" cy="352044"/>
          </a:xfrm>
          <a:prstGeom prst="rect">
            <a:avLst/>
          </a:prstGeom>
        </p:spPr>
      </p:pic>
      <p:sp>
        <p:nvSpPr>
          <p:cNvPr id="6" name="Caption"/>
          <p:cNvSpPr txBox="1"/>
          <p:nvPr/>
        </p:nvSpPr>
        <p:spPr>
          <a:xfrm>
            <a:off x="365760" y="4434840"/>
            <a:ext cx="3573475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Christian Educator</a:t>
            </a:r>
            <a:endParaRPr lang="en-US" sz="2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Theologian</a:t>
            </a:r>
            <a:endParaRPr lang="en-US" sz="2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Pastor</a:t>
            </a:r>
            <a:endParaRPr lang="en-US" sz="2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Director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 descr="My Famil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9723" y="0"/>
            <a:ext cx="5991973" cy="6858000"/>
          </a:xfrm>
          <a:prstGeom prst="rect">
            <a:avLst/>
          </a:prstGeom>
        </p:spPr>
      </p:pic>
      <p:sp>
        <p:nvSpPr>
          <p:cNvPr id="3" name="Slide title"/>
          <p:cNvSpPr txBox="1"/>
          <p:nvPr/>
        </p:nvSpPr>
        <p:spPr>
          <a:xfrm>
            <a:off x="365760" y="457200"/>
            <a:ext cx="5468203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My Family</a:t>
            </a:r>
            <a:endParaRPr lang="en-US" sz="4400" dirty="0"/>
          </a:p>
        </p:txBody>
      </p:sp>
      <p:sp>
        <p:nvSpPr>
          <p:cNvPr id="4" name="Icon circle"/>
          <p:cNvSpPr/>
          <p:nvPr/>
        </p:nvSpPr>
        <p:spPr>
          <a:xfrm>
            <a:off x="365760" y="3611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Icon" descr="Hom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78" y="3755898"/>
            <a:ext cx="352044" cy="352044"/>
          </a:xfrm>
          <a:prstGeom prst="rect">
            <a:avLst/>
          </a:prstGeom>
        </p:spPr>
      </p:pic>
      <p:sp>
        <p:nvSpPr>
          <p:cNvPr id="6" name="Caption"/>
          <p:cNvSpPr txBox="1"/>
          <p:nvPr/>
        </p:nvSpPr>
        <p:spPr>
          <a:xfrm>
            <a:off x="365760" y="4434840"/>
            <a:ext cx="5468203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My wife, Charles Mitchama, serves alongside me</a:t>
            </a:r>
            <a:endParaRPr lang="en-US" sz="2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God has blessed us with children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 descr="Ministry Is a Calli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218" y="0"/>
            <a:ext cx="6312477" cy="6858000"/>
          </a:xfrm>
          <a:prstGeom prst="rect">
            <a:avLst/>
          </a:prstGeom>
        </p:spPr>
      </p:pic>
      <p:sp>
        <p:nvSpPr>
          <p:cNvPr id="3" name="Slide title"/>
          <p:cNvSpPr txBox="1"/>
          <p:nvPr/>
        </p:nvSpPr>
        <p:spPr>
          <a:xfrm>
            <a:off x="365760" y="457200"/>
            <a:ext cx="5147698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Ministry Is a Calling</a:t>
            </a:r>
            <a:endParaRPr lang="en-US" sz="4400" dirty="0"/>
          </a:p>
        </p:txBody>
      </p:sp>
      <p:sp>
        <p:nvSpPr>
          <p:cNvPr id="4" name="Icon circle"/>
          <p:cNvSpPr/>
          <p:nvPr/>
        </p:nvSpPr>
        <p:spPr>
          <a:xfrm>
            <a:off x="365760" y="3611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Icon" descr="Cros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78" y="3755898"/>
            <a:ext cx="352044" cy="352044"/>
          </a:xfrm>
          <a:prstGeom prst="rect">
            <a:avLst/>
          </a:prstGeom>
        </p:spPr>
      </p:pic>
      <p:sp>
        <p:nvSpPr>
          <p:cNvPr id="6" name="Caption"/>
          <p:cNvSpPr txBox="1"/>
          <p:nvPr/>
        </p:nvSpPr>
        <p:spPr>
          <a:xfrm>
            <a:off x="365760" y="4434840"/>
            <a:ext cx="5147698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Not simply a profession</a:t>
            </a:r>
            <a:endParaRPr lang="en-US" sz="2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Serving people, families, children, young people, churches and communities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Vision</a:t>
            </a:r>
            <a:endParaRPr lang="en-US" sz="4000" dirty="0"/>
          </a:p>
        </p:txBody>
      </p:sp>
      <p:sp>
        <p:nvSpPr>
          <p:cNvPr id="3" name="Card"/>
          <p:cNvSpPr/>
          <p:nvPr/>
        </p:nvSpPr>
        <p:spPr>
          <a:xfrm>
            <a:off x="521208" y="1554480"/>
            <a:ext cx="2011680" cy="4480560"/>
          </a:xfrm>
          <a:prstGeom prst="roundRect">
            <a:avLst>
              <a:gd name="adj" fmla="val 6818"/>
            </a:avLst>
          </a:prstGeom>
          <a:solidFill>
            <a:schemeClr val="bg2"/>
          </a:solidFill>
          <a:ln/>
        </p:spPr>
      </p:sp>
      <p:sp>
        <p:nvSpPr>
          <p:cNvPr id="4" name="Icon circle"/>
          <p:cNvSpPr/>
          <p:nvPr/>
        </p:nvSpPr>
        <p:spPr>
          <a:xfrm>
            <a:off x="886968" y="1874520"/>
            <a:ext cx="1280160" cy="12801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Icon" descr="Cros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5004" y="2162556"/>
            <a:ext cx="704088" cy="704088"/>
          </a:xfrm>
          <a:prstGeom prst="rect">
            <a:avLst/>
          </a:prstGeom>
        </p:spPr>
      </p:pic>
      <p:sp>
        <p:nvSpPr>
          <p:cNvPr id="6" name="Card label"/>
          <p:cNvSpPr txBox="1"/>
          <p:nvPr/>
        </p:nvSpPr>
        <p:spPr>
          <a:xfrm>
            <a:off x="658368" y="3291840"/>
            <a:ext cx="1737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Proclaim Christ</a:t>
            </a:r>
            <a:endParaRPr lang="en-US" sz="2200" dirty="0"/>
          </a:p>
        </p:txBody>
      </p:sp>
      <p:sp>
        <p:nvSpPr>
          <p:cNvPr id="7" name="Card"/>
          <p:cNvSpPr/>
          <p:nvPr/>
        </p:nvSpPr>
        <p:spPr>
          <a:xfrm>
            <a:off x="2807208" y="1554480"/>
            <a:ext cx="2011680" cy="4480560"/>
          </a:xfrm>
          <a:prstGeom prst="roundRect">
            <a:avLst>
              <a:gd name="adj" fmla="val 6818"/>
            </a:avLst>
          </a:prstGeom>
          <a:solidFill>
            <a:schemeClr val="bg2"/>
          </a:solidFill>
          <a:ln/>
        </p:spPr>
      </p:sp>
      <p:sp>
        <p:nvSpPr>
          <p:cNvPr id="8" name="Icon circle"/>
          <p:cNvSpPr/>
          <p:nvPr/>
        </p:nvSpPr>
        <p:spPr>
          <a:xfrm>
            <a:off x="3172968" y="1874520"/>
            <a:ext cx="1280160" cy="12801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9" name="Icon" descr="School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004" y="2162556"/>
            <a:ext cx="704088" cy="704088"/>
          </a:xfrm>
          <a:prstGeom prst="rect">
            <a:avLst/>
          </a:prstGeom>
        </p:spPr>
      </p:pic>
      <p:sp>
        <p:nvSpPr>
          <p:cNvPr id="10" name="Card label"/>
          <p:cNvSpPr txBox="1"/>
          <p:nvPr/>
        </p:nvSpPr>
        <p:spPr>
          <a:xfrm>
            <a:off x="2944368" y="3291840"/>
            <a:ext cx="1737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Educate Children</a:t>
            </a:r>
            <a:endParaRPr lang="en-US" sz="2200" dirty="0"/>
          </a:p>
        </p:txBody>
      </p:sp>
      <p:sp>
        <p:nvSpPr>
          <p:cNvPr id="11" name="Card"/>
          <p:cNvSpPr/>
          <p:nvPr/>
        </p:nvSpPr>
        <p:spPr>
          <a:xfrm>
            <a:off x="5093208" y="1554480"/>
            <a:ext cx="2011680" cy="4480560"/>
          </a:xfrm>
          <a:prstGeom prst="roundRect">
            <a:avLst>
              <a:gd name="adj" fmla="val 6818"/>
            </a:avLst>
          </a:prstGeom>
          <a:solidFill>
            <a:schemeClr val="bg2"/>
          </a:solidFill>
          <a:ln/>
        </p:spPr>
      </p:sp>
      <p:sp>
        <p:nvSpPr>
          <p:cNvPr id="12" name="Icon circle"/>
          <p:cNvSpPr/>
          <p:nvPr/>
        </p:nvSpPr>
        <p:spPr>
          <a:xfrm>
            <a:off x="5458968" y="1874520"/>
            <a:ext cx="1280160" cy="12801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con" descr="Home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7004" y="2162556"/>
            <a:ext cx="704088" cy="704088"/>
          </a:xfrm>
          <a:prstGeom prst="rect">
            <a:avLst/>
          </a:prstGeom>
        </p:spPr>
      </p:pic>
      <p:sp>
        <p:nvSpPr>
          <p:cNvPr id="14" name="Card label"/>
          <p:cNvSpPr txBox="1"/>
          <p:nvPr/>
        </p:nvSpPr>
        <p:spPr>
          <a:xfrm>
            <a:off x="5230368" y="3291840"/>
            <a:ext cx="1737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Strengthen Families</a:t>
            </a:r>
            <a:endParaRPr lang="en-US" sz="2200" dirty="0"/>
          </a:p>
        </p:txBody>
      </p:sp>
      <p:sp>
        <p:nvSpPr>
          <p:cNvPr id="15" name="Card"/>
          <p:cNvSpPr/>
          <p:nvPr/>
        </p:nvSpPr>
        <p:spPr>
          <a:xfrm>
            <a:off x="7379208" y="1554480"/>
            <a:ext cx="2011680" cy="4480560"/>
          </a:xfrm>
          <a:prstGeom prst="roundRect">
            <a:avLst>
              <a:gd name="adj" fmla="val 6818"/>
            </a:avLst>
          </a:prstGeom>
          <a:solidFill>
            <a:schemeClr val="bg2"/>
          </a:solidFill>
          <a:ln/>
        </p:spPr>
      </p:sp>
      <p:sp>
        <p:nvSpPr>
          <p:cNvPr id="16" name="Icon circle"/>
          <p:cNvSpPr/>
          <p:nvPr/>
        </p:nvSpPr>
        <p:spPr>
          <a:xfrm>
            <a:off x="7744968" y="1874520"/>
            <a:ext cx="1280160" cy="12801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7" name="Icon" descr="HandsHelpi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3004" y="2162556"/>
            <a:ext cx="704088" cy="704088"/>
          </a:xfrm>
          <a:prstGeom prst="rect">
            <a:avLst/>
          </a:prstGeom>
        </p:spPr>
      </p:pic>
      <p:sp>
        <p:nvSpPr>
          <p:cNvPr id="18" name="Card label"/>
          <p:cNvSpPr txBox="1"/>
          <p:nvPr/>
        </p:nvSpPr>
        <p:spPr>
          <a:xfrm>
            <a:off x="7516368" y="3291840"/>
            <a:ext cx="1737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Develop Communities</a:t>
            </a:r>
            <a:endParaRPr lang="en-US" sz="2200" dirty="0"/>
          </a:p>
        </p:txBody>
      </p:sp>
      <p:sp>
        <p:nvSpPr>
          <p:cNvPr id="19" name="Card"/>
          <p:cNvSpPr/>
          <p:nvPr/>
        </p:nvSpPr>
        <p:spPr>
          <a:xfrm>
            <a:off x="9665208" y="1554480"/>
            <a:ext cx="2011680" cy="4480560"/>
          </a:xfrm>
          <a:prstGeom prst="roundRect">
            <a:avLst>
              <a:gd name="adj" fmla="val 6818"/>
            </a:avLst>
          </a:prstGeom>
          <a:solidFill>
            <a:schemeClr val="bg2"/>
          </a:solidFill>
          <a:ln/>
        </p:spPr>
      </p:sp>
      <p:sp>
        <p:nvSpPr>
          <p:cNvPr id="20" name="Icon circle"/>
          <p:cNvSpPr/>
          <p:nvPr/>
        </p:nvSpPr>
        <p:spPr>
          <a:xfrm>
            <a:off x="10030968" y="1874520"/>
            <a:ext cx="1280160" cy="12801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1" name="Icon" descr="Dov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9004" y="2162556"/>
            <a:ext cx="704088" cy="704088"/>
          </a:xfrm>
          <a:prstGeom prst="rect">
            <a:avLst/>
          </a:prstGeom>
        </p:spPr>
      </p:pic>
      <p:sp>
        <p:nvSpPr>
          <p:cNvPr id="22" name="Card label"/>
          <p:cNvSpPr txBox="1"/>
          <p:nvPr/>
        </p:nvSpPr>
        <p:spPr>
          <a:xfrm>
            <a:off x="9802368" y="3291840"/>
            <a:ext cx="1737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Give Hope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 descr="It Began with Faith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0452" y="0"/>
            <a:ext cx="5931243" cy="6858000"/>
          </a:xfrm>
          <a:prstGeom prst="rect">
            <a:avLst/>
          </a:prstGeom>
        </p:spPr>
      </p:pic>
      <p:sp>
        <p:nvSpPr>
          <p:cNvPr id="3" name="Slide title"/>
          <p:cNvSpPr txBox="1"/>
          <p:nvPr/>
        </p:nvSpPr>
        <p:spPr>
          <a:xfrm>
            <a:off x="365760" y="457200"/>
            <a:ext cx="5528932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Began with Faith</a:t>
            </a:r>
            <a:endParaRPr lang="en-US" sz="4800" dirty="0"/>
          </a:p>
        </p:txBody>
      </p:sp>
      <p:sp>
        <p:nvSpPr>
          <p:cNvPr id="4" name="Icon circle"/>
          <p:cNvSpPr/>
          <p:nvPr/>
        </p:nvSpPr>
        <p:spPr>
          <a:xfrm>
            <a:off x="365760" y="3611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Icon" descr="Bullhor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78" y="3755898"/>
            <a:ext cx="352044" cy="352044"/>
          </a:xfrm>
          <a:prstGeom prst="rect">
            <a:avLst/>
          </a:prstGeom>
        </p:spPr>
      </p:pic>
      <p:sp>
        <p:nvSpPr>
          <p:cNvPr id="6" name="Caption"/>
          <p:cNvSpPr txBox="1"/>
          <p:nvPr/>
        </p:nvSpPr>
        <p:spPr>
          <a:xfrm>
            <a:off x="365760" y="4434840"/>
            <a:ext cx="5528932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No large organization</a:t>
            </a:r>
            <a:endParaRPr lang="en-US" sz="2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No large budget</a:t>
            </a:r>
            <a:endParaRPr lang="en-US" sz="2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No large building</a:t>
            </a:r>
            <a:endParaRPr lang="en-US" sz="2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000" i="1" dirty="0">
                <a:solidFill>
                  <a:schemeClr val="bg1"/>
                </a:solidFill>
              </a:rPr>
              <a:t>Pastor Romil preaching after the hurricane in 2010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 descr="Building the Schoo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7695" y="0"/>
            <a:ext cx="9144000" cy="6858000"/>
          </a:xfrm>
          <a:prstGeom prst="rect">
            <a:avLst/>
          </a:prstGeom>
        </p:spPr>
      </p:pic>
      <p:sp>
        <p:nvSpPr>
          <p:cNvPr id="3" name="Slide title"/>
          <p:cNvSpPr txBox="1"/>
          <p:nvPr/>
        </p:nvSpPr>
        <p:spPr>
          <a:xfrm>
            <a:off x="365760" y="457200"/>
            <a:ext cx="2316175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Building the School</a:t>
            </a:r>
            <a:endParaRPr lang="en-US" sz="3600" dirty="0"/>
          </a:p>
        </p:txBody>
      </p:sp>
      <p:sp>
        <p:nvSpPr>
          <p:cNvPr id="4" name="Icon circle"/>
          <p:cNvSpPr/>
          <p:nvPr/>
        </p:nvSpPr>
        <p:spPr>
          <a:xfrm>
            <a:off x="365760" y="3611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Icon" descr="HardHa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78" y="3755898"/>
            <a:ext cx="352044" cy="352044"/>
          </a:xfrm>
          <a:prstGeom prst="rect">
            <a:avLst/>
          </a:prstGeom>
        </p:spPr>
      </p:pic>
      <p:sp>
        <p:nvSpPr>
          <p:cNvPr id="6" name="Caption"/>
          <p:cNvSpPr txBox="1"/>
          <p:nvPr/>
        </p:nvSpPr>
        <p:spPr>
          <a:xfrm>
            <a:off x="365760" y="4434840"/>
            <a:ext cx="2316175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MIFOCA School under construction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 descr="Building the Church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7695" y="0"/>
            <a:ext cx="9144000" cy="6858000"/>
          </a:xfrm>
          <a:prstGeom prst="rect">
            <a:avLst/>
          </a:prstGeom>
        </p:spPr>
      </p:pic>
      <p:sp>
        <p:nvSpPr>
          <p:cNvPr id="3" name="Slide title"/>
          <p:cNvSpPr txBox="1"/>
          <p:nvPr/>
        </p:nvSpPr>
        <p:spPr>
          <a:xfrm>
            <a:off x="365760" y="457200"/>
            <a:ext cx="2316175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Building the Church</a:t>
            </a:r>
            <a:endParaRPr lang="en-US" sz="3600" dirty="0"/>
          </a:p>
        </p:txBody>
      </p:sp>
      <p:sp>
        <p:nvSpPr>
          <p:cNvPr id="4" name="Icon circle"/>
          <p:cNvSpPr/>
          <p:nvPr/>
        </p:nvSpPr>
        <p:spPr>
          <a:xfrm>
            <a:off x="365760" y="3611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Icon" descr="Church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78" y="3755898"/>
            <a:ext cx="352044" cy="352044"/>
          </a:xfrm>
          <a:prstGeom prst="rect">
            <a:avLst/>
          </a:prstGeom>
        </p:spPr>
      </p:pic>
      <p:sp>
        <p:nvSpPr>
          <p:cNvPr id="6" name="Caption"/>
          <p:cNvSpPr txBox="1"/>
          <p:nvPr/>
        </p:nvSpPr>
        <p:spPr>
          <a:xfrm>
            <a:off x="365760" y="4434840"/>
            <a:ext cx="2316175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MIFOCA Baptist Church under construction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 descr="Our Student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7695" y="0"/>
            <a:ext cx="9144000" cy="6858000"/>
          </a:xfrm>
          <a:prstGeom prst="rect">
            <a:avLst/>
          </a:prstGeom>
        </p:spPr>
      </p:pic>
      <p:sp>
        <p:nvSpPr>
          <p:cNvPr id="3" name="Slide title"/>
          <p:cNvSpPr txBox="1"/>
          <p:nvPr/>
        </p:nvSpPr>
        <p:spPr>
          <a:xfrm>
            <a:off x="365760" y="457200"/>
            <a:ext cx="2316175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Students</a:t>
            </a:r>
            <a:endParaRPr lang="en-US" sz="3600" dirty="0"/>
          </a:p>
        </p:txBody>
      </p:sp>
      <p:sp>
        <p:nvSpPr>
          <p:cNvPr id="4" name="Icon circle"/>
          <p:cNvSpPr/>
          <p:nvPr/>
        </p:nvSpPr>
        <p:spPr>
          <a:xfrm>
            <a:off x="365760" y="3611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Icon" descr="Child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78" y="3755898"/>
            <a:ext cx="352044" cy="352044"/>
          </a:xfrm>
          <a:prstGeom prst="rect">
            <a:avLst/>
          </a:prstGeom>
        </p:spPr>
      </p:pic>
      <p:sp>
        <p:nvSpPr>
          <p:cNvPr id="6" name="Caption"/>
          <p:cNvSpPr txBox="1"/>
          <p:nvPr/>
        </p:nvSpPr>
        <p:spPr>
          <a:xfrm>
            <a:off x="365760" y="4434840"/>
            <a:ext cx="2316175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Pastor Romil with MIFOCA students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God Opened Doors</a:t>
            </a:r>
            <a:endParaRPr lang="en-US" sz="4000" dirty="0"/>
          </a:p>
        </p:txBody>
      </p:sp>
      <p:sp>
        <p:nvSpPr>
          <p:cNvPr id="3" name="From box"/>
          <p:cNvSpPr/>
          <p:nvPr/>
        </p:nvSpPr>
        <p:spPr>
          <a:xfrm>
            <a:off x="548640" y="1600200"/>
            <a:ext cx="3657600" cy="1188720"/>
          </a:xfrm>
          <a:prstGeom prst="roundRect">
            <a:avLst>
              <a:gd name="adj" fmla="val 11538"/>
            </a:avLst>
          </a:prstGeom>
          <a:solidFill>
            <a:schemeClr val="tx2"/>
          </a:solidFill>
          <a:ln/>
        </p:spPr>
      </p:sp>
      <p:sp>
        <p:nvSpPr>
          <p:cNvPr id="4" name="From text"/>
          <p:cNvSpPr txBox="1"/>
          <p:nvPr/>
        </p:nvSpPr>
        <p:spPr>
          <a:xfrm>
            <a:off x="548640" y="1600200"/>
            <a:ext cx="3657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One child</a:t>
            </a:r>
            <a:endParaRPr lang="en-US" sz="2800" dirty="0"/>
          </a:p>
        </p:txBody>
      </p:sp>
      <p:sp>
        <p:nvSpPr>
          <p:cNvPr id="5" name="Arrow"/>
          <p:cNvSpPr/>
          <p:nvPr/>
        </p:nvSpPr>
        <p:spPr>
          <a:xfrm>
            <a:off x="4480560" y="1874520"/>
            <a:ext cx="1097280" cy="640080"/>
          </a:xfrm>
          <a:prstGeom prst="rightArrow">
            <a:avLst/>
          </a:prstGeom>
          <a:solidFill>
            <a:schemeClr val="accent2"/>
          </a:solidFill>
          <a:ln/>
        </p:spPr>
      </p:sp>
      <p:sp>
        <p:nvSpPr>
          <p:cNvPr id="6" name="To box"/>
          <p:cNvSpPr/>
          <p:nvPr/>
        </p:nvSpPr>
        <p:spPr>
          <a:xfrm>
            <a:off x="5852160" y="1600200"/>
            <a:ext cx="5760720" cy="1188720"/>
          </a:xfrm>
          <a:prstGeom prst="roundRect">
            <a:avLst>
              <a:gd name="adj" fmla="val 11538"/>
            </a:avLst>
          </a:prstGeom>
          <a:solidFill>
            <a:schemeClr val="bg2"/>
          </a:solidFill>
          <a:ln/>
        </p:spPr>
      </p:sp>
      <p:sp>
        <p:nvSpPr>
          <p:cNvPr id="7" name="To text"/>
          <p:cNvSpPr txBox="1"/>
          <p:nvPr/>
        </p:nvSpPr>
        <p:spPr>
          <a:xfrm>
            <a:off x="6035040" y="1600200"/>
            <a:ext cx="5394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Many children</a:t>
            </a:r>
            <a:endParaRPr lang="en-US" sz="2800" dirty="0"/>
          </a:p>
        </p:txBody>
      </p:sp>
      <p:sp>
        <p:nvSpPr>
          <p:cNvPr id="8" name="From box"/>
          <p:cNvSpPr/>
          <p:nvPr/>
        </p:nvSpPr>
        <p:spPr>
          <a:xfrm>
            <a:off x="548640" y="3200400"/>
            <a:ext cx="3657600" cy="1188720"/>
          </a:xfrm>
          <a:prstGeom prst="roundRect">
            <a:avLst>
              <a:gd name="adj" fmla="val 11538"/>
            </a:avLst>
          </a:prstGeom>
          <a:solidFill>
            <a:schemeClr val="tx2"/>
          </a:solidFill>
          <a:ln/>
        </p:spPr>
      </p:sp>
      <p:sp>
        <p:nvSpPr>
          <p:cNvPr id="9" name="From text"/>
          <p:cNvSpPr txBox="1"/>
          <p:nvPr/>
        </p:nvSpPr>
        <p:spPr>
          <a:xfrm>
            <a:off x="548640" y="3200400"/>
            <a:ext cx="3657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One family</a:t>
            </a:r>
            <a:endParaRPr lang="en-US" sz="2800" dirty="0"/>
          </a:p>
        </p:txBody>
      </p:sp>
      <p:sp>
        <p:nvSpPr>
          <p:cNvPr id="10" name="Arrow"/>
          <p:cNvSpPr/>
          <p:nvPr/>
        </p:nvSpPr>
        <p:spPr>
          <a:xfrm>
            <a:off x="4480560" y="3474720"/>
            <a:ext cx="1097280" cy="640080"/>
          </a:xfrm>
          <a:prstGeom prst="rightArrow">
            <a:avLst/>
          </a:prstGeom>
          <a:solidFill>
            <a:schemeClr val="accent2"/>
          </a:solidFill>
          <a:ln/>
        </p:spPr>
      </p:sp>
      <p:sp>
        <p:nvSpPr>
          <p:cNvPr id="11" name="To box"/>
          <p:cNvSpPr/>
          <p:nvPr/>
        </p:nvSpPr>
        <p:spPr>
          <a:xfrm>
            <a:off x="5852160" y="3200400"/>
            <a:ext cx="5760720" cy="1188720"/>
          </a:xfrm>
          <a:prstGeom prst="roundRect">
            <a:avLst>
              <a:gd name="adj" fmla="val 11538"/>
            </a:avLst>
          </a:prstGeom>
          <a:solidFill>
            <a:schemeClr val="bg2"/>
          </a:solidFill>
          <a:ln/>
        </p:spPr>
      </p:sp>
      <p:sp>
        <p:nvSpPr>
          <p:cNvPr id="12" name="To text"/>
          <p:cNvSpPr txBox="1"/>
          <p:nvPr/>
        </p:nvSpPr>
        <p:spPr>
          <a:xfrm>
            <a:off x="6035040" y="3200400"/>
            <a:ext cx="5394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Many families</a:t>
            </a:r>
            <a:endParaRPr lang="en-US" sz="2800" dirty="0"/>
          </a:p>
        </p:txBody>
      </p:sp>
      <p:sp>
        <p:nvSpPr>
          <p:cNvPr id="13" name="From box"/>
          <p:cNvSpPr/>
          <p:nvPr/>
        </p:nvSpPr>
        <p:spPr>
          <a:xfrm>
            <a:off x="548640" y="4800600"/>
            <a:ext cx="3657600" cy="1188720"/>
          </a:xfrm>
          <a:prstGeom prst="roundRect">
            <a:avLst>
              <a:gd name="adj" fmla="val 11538"/>
            </a:avLst>
          </a:prstGeom>
          <a:solidFill>
            <a:schemeClr val="tx2"/>
          </a:solidFill>
          <a:ln/>
        </p:spPr>
      </p:sp>
      <p:sp>
        <p:nvSpPr>
          <p:cNvPr id="14" name="From text"/>
          <p:cNvSpPr txBox="1"/>
          <p:nvPr/>
        </p:nvSpPr>
        <p:spPr>
          <a:xfrm>
            <a:off x="548640" y="4800600"/>
            <a:ext cx="3657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One small ministry</a:t>
            </a:r>
            <a:endParaRPr lang="en-US" sz="2800" dirty="0"/>
          </a:p>
        </p:txBody>
      </p:sp>
      <p:sp>
        <p:nvSpPr>
          <p:cNvPr id="15" name="Arrow"/>
          <p:cNvSpPr/>
          <p:nvPr/>
        </p:nvSpPr>
        <p:spPr>
          <a:xfrm>
            <a:off x="4480560" y="5074920"/>
            <a:ext cx="1097280" cy="640080"/>
          </a:xfrm>
          <a:prstGeom prst="rightArrow">
            <a:avLst/>
          </a:prstGeom>
          <a:solidFill>
            <a:schemeClr val="accent2"/>
          </a:solidFill>
          <a:ln/>
        </p:spPr>
      </p:sp>
      <p:sp>
        <p:nvSpPr>
          <p:cNvPr id="16" name="To box"/>
          <p:cNvSpPr/>
          <p:nvPr/>
        </p:nvSpPr>
        <p:spPr>
          <a:xfrm>
            <a:off x="5852160" y="4800600"/>
            <a:ext cx="5760720" cy="1188720"/>
          </a:xfrm>
          <a:prstGeom prst="roundRect">
            <a:avLst>
              <a:gd name="adj" fmla="val 11538"/>
            </a:avLst>
          </a:prstGeom>
          <a:solidFill>
            <a:schemeClr val="bg2"/>
          </a:solidFill>
          <a:ln/>
        </p:spPr>
      </p:sp>
      <p:sp>
        <p:nvSpPr>
          <p:cNvPr id="17" name="To text"/>
          <p:cNvSpPr txBox="1"/>
          <p:nvPr/>
        </p:nvSpPr>
        <p:spPr>
          <a:xfrm>
            <a:off x="6035040" y="4800600"/>
            <a:ext cx="5394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A church, a school, programs and projects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 descr="Haiti: A Beautiful Country, Beautiful Peopl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4540" y="0"/>
            <a:ext cx="7887155" cy="6858000"/>
          </a:xfrm>
          <a:prstGeom prst="rect">
            <a:avLst/>
          </a:prstGeom>
        </p:spPr>
      </p:pic>
      <p:sp>
        <p:nvSpPr>
          <p:cNvPr id="3" name="Slide title"/>
          <p:cNvSpPr txBox="1"/>
          <p:nvPr/>
        </p:nvSpPr>
        <p:spPr>
          <a:xfrm>
            <a:off x="365760" y="457200"/>
            <a:ext cx="35730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Haiti: A Beautiful Country, Beautiful People</a:t>
            </a:r>
            <a:endParaRPr lang="en-US" sz="3600" dirty="0"/>
          </a:p>
        </p:txBody>
      </p:sp>
      <p:sp>
        <p:nvSpPr>
          <p:cNvPr id="4" name="Icon circle"/>
          <p:cNvSpPr/>
          <p:nvPr/>
        </p:nvSpPr>
        <p:spPr>
          <a:xfrm>
            <a:off x="365760" y="3611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Icon" descr="GlobeAmerica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78" y="3755898"/>
            <a:ext cx="352044" cy="352044"/>
          </a:xfrm>
          <a:prstGeom prst="rect">
            <a:avLst/>
          </a:prstGeom>
        </p:spPr>
      </p:pic>
      <p:sp>
        <p:nvSpPr>
          <p:cNvPr id="6" name="Caption"/>
          <p:cNvSpPr txBox="1"/>
          <p:nvPr/>
        </p:nvSpPr>
        <p:spPr>
          <a:xfrm>
            <a:off x="365760" y="4434840"/>
            <a:ext cx="35730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Resilient</a:t>
            </a:r>
            <a:endParaRPr lang="en-US" sz="2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Creative</a:t>
            </a:r>
            <a:endParaRPr lang="en-US" sz="2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Hardworking</a:t>
            </a:r>
            <a:endParaRPr lang="en-US" sz="2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Strong in faith and culture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 descr="Haiti's Challeng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394960" cy="6858000"/>
          </a:xfrm>
          <a:prstGeom prst="rect">
            <a:avLst/>
          </a:prstGeom>
        </p:spPr>
      </p:pic>
      <p:sp>
        <p:nvSpPr>
          <p:cNvPr id="3" name="Slide title"/>
          <p:cNvSpPr txBox="1"/>
          <p:nvPr/>
        </p:nvSpPr>
        <p:spPr>
          <a:xfrm>
            <a:off x="5943600" y="365760"/>
            <a:ext cx="57908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Haiti's Challenges</a:t>
            </a:r>
            <a:endParaRPr lang="en-US" sz="3600" dirty="0"/>
          </a:p>
        </p:txBody>
      </p:sp>
      <p:sp>
        <p:nvSpPr>
          <p:cNvPr id="4" name="Icon circle"/>
          <p:cNvSpPr/>
          <p:nvPr/>
        </p:nvSpPr>
        <p:spPr>
          <a:xfrm>
            <a:off x="5943600" y="1691640"/>
            <a:ext cx="685800" cy="6858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Icon" descr="Coin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7905" y="1845945"/>
            <a:ext cx="377190" cy="377190"/>
          </a:xfrm>
          <a:prstGeom prst="rect">
            <a:avLst/>
          </a:prstGeom>
        </p:spPr>
      </p:pic>
      <p:sp>
        <p:nvSpPr>
          <p:cNvPr id="6" name="Row text"/>
          <p:cNvSpPr txBox="1"/>
          <p:nvPr/>
        </p:nvSpPr>
        <p:spPr>
          <a:xfrm>
            <a:off x="6858000" y="1691640"/>
            <a:ext cx="48764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Families struggle to earn a living</a:t>
            </a:r>
            <a:endParaRPr lang="en-US" sz="2200" dirty="0"/>
          </a:p>
        </p:txBody>
      </p:sp>
      <p:sp>
        <p:nvSpPr>
          <p:cNvPr id="7" name="Icon circle"/>
          <p:cNvSpPr/>
          <p:nvPr/>
        </p:nvSpPr>
        <p:spPr>
          <a:xfrm>
            <a:off x="5943600" y="2651760"/>
            <a:ext cx="685800" cy="6858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con" descr="ShieldAl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7905" y="2806065"/>
            <a:ext cx="377190" cy="377190"/>
          </a:xfrm>
          <a:prstGeom prst="rect">
            <a:avLst/>
          </a:prstGeom>
        </p:spPr>
      </p:pic>
      <p:sp>
        <p:nvSpPr>
          <p:cNvPr id="9" name="Row text"/>
          <p:cNvSpPr txBox="1"/>
          <p:nvPr/>
        </p:nvSpPr>
        <p:spPr>
          <a:xfrm>
            <a:off x="6858000" y="2651760"/>
            <a:ext cx="48764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Insecurity and political instability</a:t>
            </a:r>
            <a:endParaRPr lang="en-US" sz="2200" dirty="0"/>
          </a:p>
        </p:txBody>
      </p:sp>
      <p:sp>
        <p:nvSpPr>
          <p:cNvPr id="10" name="Icon circle"/>
          <p:cNvSpPr/>
          <p:nvPr/>
        </p:nvSpPr>
        <p:spPr>
          <a:xfrm>
            <a:off x="5943600" y="3611880"/>
            <a:ext cx="685800" cy="6858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1" name="Icon" descr="School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905" y="3766185"/>
            <a:ext cx="377190" cy="377190"/>
          </a:xfrm>
          <a:prstGeom prst="rect">
            <a:avLst/>
          </a:prstGeom>
        </p:spPr>
      </p:pic>
      <p:sp>
        <p:nvSpPr>
          <p:cNvPr id="12" name="Row text"/>
          <p:cNvSpPr txBox="1"/>
          <p:nvPr/>
        </p:nvSpPr>
        <p:spPr>
          <a:xfrm>
            <a:off x="6858000" y="3611880"/>
            <a:ext cx="48764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Hard to get a good education</a:t>
            </a:r>
            <a:endParaRPr lang="en-US" sz="2200" dirty="0"/>
          </a:p>
        </p:txBody>
      </p:sp>
      <p:sp>
        <p:nvSpPr>
          <p:cNvPr id="13" name="Icon circle"/>
          <p:cNvSpPr/>
          <p:nvPr/>
        </p:nvSpPr>
        <p:spPr>
          <a:xfrm>
            <a:off x="5943600" y="4572000"/>
            <a:ext cx="685800" cy="6858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con" descr="Utensils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7905" y="4726305"/>
            <a:ext cx="377190" cy="377190"/>
          </a:xfrm>
          <a:prstGeom prst="rect">
            <a:avLst/>
          </a:prstGeom>
        </p:spPr>
      </p:pic>
      <p:sp>
        <p:nvSpPr>
          <p:cNvPr id="15" name="Row text"/>
          <p:cNvSpPr txBox="1"/>
          <p:nvPr/>
        </p:nvSpPr>
        <p:spPr>
          <a:xfrm>
            <a:off x="6858000" y="4572000"/>
            <a:ext cx="48764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Not enough food for children</a:t>
            </a:r>
            <a:endParaRPr lang="en-US" sz="2200" dirty="0"/>
          </a:p>
        </p:txBody>
      </p:sp>
      <p:sp>
        <p:nvSpPr>
          <p:cNvPr id="16" name="Icon circle"/>
          <p:cNvSpPr/>
          <p:nvPr/>
        </p:nvSpPr>
        <p:spPr>
          <a:xfrm>
            <a:off x="5943600" y="5532120"/>
            <a:ext cx="685800" cy="6858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7" name="Icon" descr="Briefcase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7905" y="5686425"/>
            <a:ext cx="377190" cy="377190"/>
          </a:xfrm>
          <a:prstGeom prst="rect">
            <a:avLst/>
          </a:prstGeom>
        </p:spPr>
      </p:pic>
      <p:sp>
        <p:nvSpPr>
          <p:cNvPr id="18" name="Row text"/>
          <p:cNvSpPr txBox="1"/>
          <p:nvPr/>
        </p:nvSpPr>
        <p:spPr>
          <a:xfrm>
            <a:off x="6858000" y="5532120"/>
            <a:ext cx="48764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Few jobs for young people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 descr="Haiti's Story Is Not Finishe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tatement box"/>
          <p:cNvSpPr/>
          <p:nvPr/>
        </p:nvSpPr>
        <p:spPr>
          <a:xfrm>
            <a:off x="548640" y="4343400"/>
            <a:ext cx="8778240" cy="1920240"/>
          </a:xfrm>
          <a:prstGeom prst="rect">
            <a:avLst/>
          </a:prstGeom>
          <a:solidFill>
            <a:schemeClr val="tx2">
              <a:alpha val="92000"/>
            </a:schemeClr>
          </a:solidFill>
          <a:ln/>
        </p:spPr>
      </p:sp>
      <p:sp>
        <p:nvSpPr>
          <p:cNvPr id="4" name="Statement"/>
          <p:cNvSpPr txBox="1"/>
          <p:nvPr/>
        </p:nvSpPr>
        <p:spPr>
          <a:xfrm>
            <a:off x="914400" y="4480560"/>
            <a:ext cx="8046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100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Haiti's Story Is Not Finished</a:t>
            </a:r>
            <a:endParaRPr lang="en-US" sz="4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400" dirty="0">
                <a:solidFill>
                  <a:schemeClr val="accent3"/>
                </a:solidFill>
              </a:rPr>
              <a:t>There is hope, and the Church has a role to play.</a:t>
            </a:r>
            <a:endParaRPr lang="en-US" sz="4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 descr="MIFOCA Baptist Church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6781" y="0"/>
            <a:ext cx="7884914" cy="6858000"/>
          </a:xfrm>
          <a:prstGeom prst="rect">
            <a:avLst/>
          </a:prstGeom>
        </p:spPr>
      </p:pic>
      <p:sp>
        <p:nvSpPr>
          <p:cNvPr id="3" name="Slide title"/>
          <p:cNvSpPr txBox="1"/>
          <p:nvPr/>
        </p:nvSpPr>
        <p:spPr>
          <a:xfrm>
            <a:off x="365760" y="457200"/>
            <a:ext cx="3575261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MIFOCA Baptist Church</a:t>
            </a:r>
            <a:endParaRPr lang="en-US" sz="4000" dirty="0"/>
          </a:p>
        </p:txBody>
      </p:sp>
      <p:sp>
        <p:nvSpPr>
          <p:cNvPr id="4" name="Icon circle"/>
          <p:cNvSpPr/>
          <p:nvPr/>
        </p:nvSpPr>
        <p:spPr>
          <a:xfrm>
            <a:off x="365760" y="3611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Icon" descr="Church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78" y="3755898"/>
            <a:ext cx="352044" cy="352044"/>
          </a:xfrm>
          <a:prstGeom prst="rect">
            <a:avLst/>
          </a:prstGeom>
        </p:spPr>
      </p:pic>
      <p:sp>
        <p:nvSpPr>
          <p:cNvPr id="6" name="Caption"/>
          <p:cNvSpPr txBox="1"/>
          <p:nvPr/>
        </p:nvSpPr>
        <p:spPr>
          <a:xfrm>
            <a:off x="365760" y="4434840"/>
            <a:ext cx="3575261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near Arcahaie, Haiti</a:t>
            </a:r>
            <a:endParaRPr lang="en-US" sz="2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Proclaiming the Gospel of Jesus Christ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Church Life</a:t>
            </a:r>
            <a:endParaRPr lang="en-US" sz="4000" dirty="0"/>
          </a:p>
        </p:txBody>
      </p:sp>
      <p:pic>
        <p:nvPicPr>
          <p:cNvPr id="3" name="Photo" descr="Worshi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488" y="1280160"/>
            <a:ext cx="3566160" cy="1828800"/>
          </a:xfrm>
          <a:prstGeom prst="rect">
            <a:avLst/>
          </a:prstGeom>
        </p:spPr>
      </p:pic>
      <p:sp>
        <p:nvSpPr>
          <p:cNvPr id="4" name="Tile label bg"/>
          <p:cNvSpPr/>
          <p:nvPr/>
        </p:nvSpPr>
        <p:spPr>
          <a:xfrm>
            <a:off x="475488" y="3108960"/>
            <a:ext cx="3566160" cy="4572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5" name="Tile label"/>
          <p:cNvSpPr txBox="1"/>
          <p:nvPr/>
        </p:nvSpPr>
        <p:spPr>
          <a:xfrm>
            <a:off x="612648" y="31089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Worship</a:t>
            </a:r>
            <a:endParaRPr lang="en-US" sz="2000" dirty="0"/>
          </a:p>
        </p:txBody>
      </p:sp>
      <p:pic>
        <p:nvPicPr>
          <p:cNvPr id="6" name="Photo" descr="Weddi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5968" y="1280160"/>
            <a:ext cx="3566160" cy="1828800"/>
          </a:xfrm>
          <a:prstGeom prst="rect">
            <a:avLst/>
          </a:prstGeom>
        </p:spPr>
      </p:pic>
      <p:sp>
        <p:nvSpPr>
          <p:cNvPr id="7" name="Tile label bg"/>
          <p:cNvSpPr/>
          <p:nvPr/>
        </p:nvSpPr>
        <p:spPr>
          <a:xfrm>
            <a:off x="4315968" y="3108960"/>
            <a:ext cx="3566160" cy="4572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8" name="Tile label"/>
          <p:cNvSpPr txBox="1"/>
          <p:nvPr/>
        </p:nvSpPr>
        <p:spPr>
          <a:xfrm>
            <a:off x="4453128" y="31089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Wedding</a:t>
            </a:r>
            <a:endParaRPr lang="en-US" sz="2000" dirty="0"/>
          </a:p>
        </p:txBody>
      </p:sp>
      <p:pic>
        <p:nvPicPr>
          <p:cNvPr id="9" name="Photo" descr="Outdoor Worship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6448" y="1280160"/>
            <a:ext cx="3566160" cy="1828800"/>
          </a:xfrm>
          <a:prstGeom prst="rect">
            <a:avLst/>
          </a:prstGeom>
        </p:spPr>
      </p:pic>
      <p:sp>
        <p:nvSpPr>
          <p:cNvPr id="10" name="Tile label bg"/>
          <p:cNvSpPr/>
          <p:nvPr/>
        </p:nvSpPr>
        <p:spPr>
          <a:xfrm>
            <a:off x="8156448" y="3108960"/>
            <a:ext cx="3566160" cy="4572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11" name="Tile label"/>
          <p:cNvSpPr txBox="1"/>
          <p:nvPr/>
        </p:nvSpPr>
        <p:spPr>
          <a:xfrm>
            <a:off x="8293608" y="31089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Outdoor Worship</a:t>
            </a:r>
            <a:endParaRPr lang="en-US" sz="2000" dirty="0"/>
          </a:p>
        </p:txBody>
      </p:sp>
      <p:pic>
        <p:nvPicPr>
          <p:cNvPr id="12" name="Photo" descr="Youth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" y="3794760"/>
            <a:ext cx="3566160" cy="1828800"/>
          </a:xfrm>
          <a:prstGeom prst="rect">
            <a:avLst/>
          </a:prstGeom>
        </p:spPr>
      </p:pic>
      <p:sp>
        <p:nvSpPr>
          <p:cNvPr id="13" name="Tile label bg"/>
          <p:cNvSpPr/>
          <p:nvPr/>
        </p:nvSpPr>
        <p:spPr>
          <a:xfrm>
            <a:off x="475488" y="5623560"/>
            <a:ext cx="3566160" cy="4572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14" name="Tile label"/>
          <p:cNvSpPr txBox="1"/>
          <p:nvPr/>
        </p:nvSpPr>
        <p:spPr>
          <a:xfrm>
            <a:off x="612648" y="56235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Youth</a:t>
            </a:r>
            <a:endParaRPr lang="en-US" sz="2000" dirty="0"/>
          </a:p>
        </p:txBody>
      </p:sp>
      <p:pic>
        <p:nvPicPr>
          <p:cNvPr id="15" name="Photo" descr="Baptism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5968" y="3794760"/>
            <a:ext cx="3566160" cy="1828800"/>
          </a:xfrm>
          <a:prstGeom prst="rect">
            <a:avLst/>
          </a:prstGeom>
        </p:spPr>
      </p:pic>
      <p:sp>
        <p:nvSpPr>
          <p:cNvPr id="16" name="Tile label bg"/>
          <p:cNvSpPr/>
          <p:nvPr/>
        </p:nvSpPr>
        <p:spPr>
          <a:xfrm>
            <a:off x="4315968" y="5623560"/>
            <a:ext cx="3566160" cy="4572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17" name="Tile label"/>
          <p:cNvSpPr txBox="1"/>
          <p:nvPr/>
        </p:nvSpPr>
        <p:spPr>
          <a:xfrm>
            <a:off x="4453128" y="56235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Baptism</a:t>
            </a:r>
            <a:endParaRPr lang="en-US" sz="2000" dirty="0"/>
          </a:p>
        </p:txBody>
      </p:sp>
      <p:pic>
        <p:nvPicPr>
          <p:cNvPr id="18" name="Photo" descr="Leadership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6448" y="3794760"/>
            <a:ext cx="3566160" cy="1828800"/>
          </a:xfrm>
          <a:prstGeom prst="rect">
            <a:avLst/>
          </a:prstGeom>
        </p:spPr>
      </p:pic>
      <p:sp>
        <p:nvSpPr>
          <p:cNvPr id="19" name="Tile label bg"/>
          <p:cNvSpPr/>
          <p:nvPr/>
        </p:nvSpPr>
        <p:spPr>
          <a:xfrm>
            <a:off x="8156448" y="5623560"/>
            <a:ext cx="3566160" cy="4572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20" name="Tile label"/>
          <p:cNvSpPr txBox="1"/>
          <p:nvPr/>
        </p:nvSpPr>
        <p:spPr>
          <a:xfrm>
            <a:off x="8293608" y="56235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Leadership</a:t>
            </a:r>
            <a:endParaRPr lang="en-US" sz="2000" dirty="0"/>
          </a:p>
        </p:txBody>
      </p:sp>
      <p:sp>
        <p:nvSpPr>
          <p:cNvPr id="21" name="Tagline"/>
          <p:cNvSpPr txBox="1"/>
          <p:nvPr/>
        </p:nvSpPr>
        <p:spPr>
          <a:xfrm>
            <a:off x="548640" y="62179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Know Christ  •  Grow in Christ  •  Serve Christ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 descr="MIFOCA School staff in front of the schoo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4839770"/>
          </a:xfrm>
          <a:prstGeom prst="rect">
            <a:avLst/>
          </a:prstGeom>
        </p:spPr>
      </p:pic>
      <p:sp>
        <p:nvSpPr>
          <p:cNvPr id="3" name="Icon circle"/>
          <p:cNvSpPr/>
          <p:nvPr/>
        </p:nvSpPr>
        <p:spPr>
          <a:xfrm>
            <a:off x="548640" y="5483125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Icon" descr="School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5647717"/>
            <a:ext cx="402336" cy="402336"/>
          </a:xfrm>
          <a:prstGeom prst="rect">
            <a:avLst/>
          </a:prstGeom>
        </p:spPr>
      </p:pic>
      <p:sp>
        <p:nvSpPr>
          <p:cNvPr id="5" name="Slide title"/>
          <p:cNvSpPr txBox="1"/>
          <p:nvPr/>
        </p:nvSpPr>
        <p:spPr>
          <a:xfrm>
            <a:off x="1508760" y="4839770"/>
            <a:ext cx="4572000" cy="20182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MIFOCA School</a:t>
            </a:r>
            <a:endParaRPr lang="en-US" sz="4400" dirty="0"/>
          </a:p>
        </p:txBody>
      </p:sp>
      <p:sp>
        <p:nvSpPr>
          <p:cNvPr id="6" name="Caption"/>
          <p:cNvSpPr txBox="1"/>
          <p:nvPr/>
        </p:nvSpPr>
        <p:spPr>
          <a:xfrm>
            <a:off x="6309360" y="4839770"/>
            <a:ext cx="5394960" cy="20182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200" b="1" dirty="0">
                <a:solidFill>
                  <a:schemeClr val="bg1"/>
                </a:solidFill>
              </a:rPr>
              <a:t>Institution Mixte Foi Chrétienne en Action</a:t>
            </a:r>
            <a:endParaRPr lang="en-US" sz="2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Open since September 2015</a:t>
            </a:r>
            <a:endParaRPr lang="en-US" sz="2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Preschool through the fundamental grades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 descr="Faith  •  Discipline  •  Excellenc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tatement box"/>
          <p:cNvSpPr/>
          <p:nvPr/>
        </p:nvSpPr>
        <p:spPr>
          <a:xfrm>
            <a:off x="548640" y="4892040"/>
            <a:ext cx="8778240" cy="1691640"/>
          </a:xfrm>
          <a:prstGeom prst="rect">
            <a:avLst/>
          </a:prstGeom>
          <a:solidFill>
            <a:schemeClr val="tx2">
              <a:alpha val="92000"/>
            </a:schemeClr>
          </a:solidFill>
          <a:ln/>
        </p:spPr>
      </p:sp>
      <p:sp>
        <p:nvSpPr>
          <p:cNvPr id="4" name="Statement"/>
          <p:cNvSpPr txBox="1"/>
          <p:nvPr/>
        </p:nvSpPr>
        <p:spPr>
          <a:xfrm>
            <a:off x="914400" y="5029200"/>
            <a:ext cx="80467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accent3"/>
                </a:solidFill>
              </a:rPr>
              <a:t>OUR MOTTO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4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Faith  •  Discipline  •  Excellence</a:t>
            </a:r>
            <a:endParaRPr lang="en-US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 descr="Educating the Whole Pers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172200" cy="6858000"/>
          </a:xfrm>
          <a:prstGeom prst="rect">
            <a:avLst/>
          </a:prstGeom>
        </p:spPr>
      </p:pic>
      <p:sp>
        <p:nvSpPr>
          <p:cNvPr id="3" name="Slide title"/>
          <p:cNvSpPr txBox="1"/>
          <p:nvPr/>
        </p:nvSpPr>
        <p:spPr>
          <a:xfrm>
            <a:off x="6720840" y="365760"/>
            <a:ext cx="501365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Educating the Whole Person</a:t>
            </a:r>
            <a:endParaRPr lang="en-US" sz="3600" dirty="0"/>
          </a:p>
        </p:txBody>
      </p:sp>
      <p:sp>
        <p:nvSpPr>
          <p:cNvPr id="4" name="Value pill"/>
          <p:cNvSpPr/>
          <p:nvPr/>
        </p:nvSpPr>
        <p:spPr>
          <a:xfrm>
            <a:off x="6629400" y="1737360"/>
            <a:ext cx="2468880" cy="8229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5" name="Value"/>
          <p:cNvSpPr txBox="1"/>
          <p:nvPr/>
        </p:nvSpPr>
        <p:spPr>
          <a:xfrm>
            <a:off x="6629400" y="1737360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Discipline</a:t>
            </a:r>
            <a:endParaRPr lang="en-US" sz="1800" dirty="0"/>
          </a:p>
        </p:txBody>
      </p:sp>
      <p:sp>
        <p:nvSpPr>
          <p:cNvPr id="6" name="Value pill"/>
          <p:cNvSpPr/>
          <p:nvPr/>
        </p:nvSpPr>
        <p:spPr>
          <a:xfrm>
            <a:off x="9326880" y="1737360"/>
            <a:ext cx="2468880" cy="82296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</p:sp>
      <p:sp>
        <p:nvSpPr>
          <p:cNvPr id="7" name="Value"/>
          <p:cNvSpPr txBox="1"/>
          <p:nvPr/>
        </p:nvSpPr>
        <p:spPr>
          <a:xfrm>
            <a:off x="9326880" y="1737360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Responsibility</a:t>
            </a:r>
            <a:endParaRPr lang="en-US" sz="1800" dirty="0"/>
          </a:p>
        </p:txBody>
      </p:sp>
      <p:sp>
        <p:nvSpPr>
          <p:cNvPr id="8" name="Value pill"/>
          <p:cNvSpPr/>
          <p:nvPr/>
        </p:nvSpPr>
        <p:spPr>
          <a:xfrm>
            <a:off x="6629400" y="2834640"/>
            <a:ext cx="2468880" cy="82296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</p:sp>
      <p:sp>
        <p:nvSpPr>
          <p:cNvPr id="9" name="Value"/>
          <p:cNvSpPr txBox="1"/>
          <p:nvPr/>
        </p:nvSpPr>
        <p:spPr>
          <a:xfrm>
            <a:off x="6629400" y="2834640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Respect</a:t>
            </a:r>
            <a:endParaRPr lang="en-US" sz="1800" dirty="0"/>
          </a:p>
        </p:txBody>
      </p:sp>
      <p:sp>
        <p:nvSpPr>
          <p:cNvPr id="10" name="Value pill"/>
          <p:cNvSpPr/>
          <p:nvPr/>
        </p:nvSpPr>
        <p:spPr>
          <a:xfrm>
            <a:off x="9326880" y="2834640"/>
            <a:ext cx="2468880" cy="8229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1" name="Value"/>
          <p:cNvSpPr txBox="1"/>
          <p:nvPr/>
        </p:nvSpPr>
        <p:spPr>
          <a:xfrm>
            <a:off x="9326880" y="2834640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Creativity</a:t>
            </a:r>
            <a:endParaRPr lang="en-US" sz="1800" dirty="0"/>
          </a:p>
        </p:txBody>
      </p:sp>
      <p:sp>
        <p:nvSpPr>
          <p:cNvPr id="12" name="Value pill"/>
          <p:cNvSpPr/>
          <p:nvPr/>
        </p:nvSpPr>
        <p:spPr>
          <a:xfrm>
            <a:off x="6629400" y="3931920"/>
            <a:ext cx="2468880" cy="82296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</p:sp>
      <p:sp>
        <p:nvSpPr>
          <p:cNvPr id="13" name="Value"/>
          <p:cNvSpPr txBox="1"/>
          <p:nvPr/>
        </p:nvSpPr>
        <p:spPr>
          <a:xfrm>
            <a:off x="6629400" y="3931920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Leadership</a:t>
            </a:r>
            <a:endParaRPr lang="en-US" sz="1800" dirty="0"/>
          </a:p>
        </p:txBody>
      </p:sp>
      <p:sp>
        <p:nvSpPr>
          <p:cNvPr id="14" name="Value pill"/>
          <p:cNvSpPr/>
          <p:nvPr/>
        </p:nvSpPr>
        <p:spPr>
          <a:xfrm>
            <a:off x="9326880" y="3931920"/>
            <a:ext cx="2468880" cy="82296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</p:sp>
      <p:sp>
        <p:nvSpPr>
          <p:cNvPr id="15" name="Value"/>
          <p:cNvSpPr txBox="1"/>
          <p:nvPr/>
        </p:nvSpPr>
        <p:spPr>
          <a:xfrm>
            <a:off x="9326880" y="3931920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Faith</a:t>
            </a:r>
            <a:endParaRPr lang="en-US" sz="1800" dirty="0"/>
          </a:p>
        </p:txBody>
      </p:sp>
      <p:sp>
        <p:nvSpPr>
          <p:cNvPr id="16" name="Value pill"/>
          <p:cNvSpPr/>
          <p:nvPr/>
        </p:nvSpPr>
        <p:spPr>
          <a:xfrm>
            <a:off x="6629400" y="5029200"/>
            <a:ext cx="2468880" cy="8229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7" name="Value"/>
          <p:cNvSpPr txBox="1"/>
          <p:nvPr/>
        </p:nvSpPr>
        <p:spPr>
          <a:xfrm>
            <a:off x="6629400" y="5029200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Practical Skills</a:t>
            </a:r>
            <a:endParaRPr lang="en-US" sz="1800" dirty="0"/>
          </a:p>
        </p:txBody>
      </p:sp>
      <p:sp>
        <p:nvSpPr>
          <p:cNvPr id="18" name="Value pill"/>
          <p:cNvSpPr/>
          <p:nvPr/>
        </p:nvSpPr>
        <p:spPr>
          <a:xfrm>
            <a:off x="9326880" y="5029200"/>
            <a:ext cx="2468880" cy="82296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</p:sp>
      <p:sp>
        <p:nvSpPr>
          <p:cNvPr id="19" name="Value"/>
          <p:cNvSpPr txBox="1"/>
          <p:nvPr/>
        </p:nvSpPr>
        <p:spPr>
          <a:xfrm>
            <a:off x="9326880" y="5029200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Vision for the Future</a:t>
            </a:r>
            <a:endParaRPr lang="en-US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 descr="Educate a Child, Change a Famil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tatement box"/>
          <p:cNvSpPr/>
          <p:nvPr/>
        </p:nvSpPr>
        <p:spPr>
          <a:xfrm>
            <a:off x="548640" y="4663440"/>
            <a:ext cx="5669280" cy="1828800"/>
          </a:xfrm>
          <a:prstGeom prst="rect">
            <a:avLst/>
          </a:prstGeom>
          <a:solidFill>
            <a:schemeClr val="tx2">
              <a:alpha val="92000"/>
            </a:schemeClr>
          </a:solidFill>
          <a:ln/>
        </p:spPr>
      </p:sp>
      <p:sp>
        <p:nvSpPr>
          <p:cNvPr id="4" name="Statement"/>
          <p:cNvSpPr txBox="1"/>
          <p:nvPr/>
        </p:nvSpPr>
        <p:spPr>
          <a:xfrm>
            <a:off x="914400" y="4800600"/>
            <a:ext cx="4937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100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Educate a Child,</a:t>
            </a:r>
            <a:endParaRPr lang="en-US" sz="4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Change a Family</a:t>
            </a:r>
            <a:endParaRPr lang="en-US" sz="4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Child Can Become…</a:t>
            </a:r>
            <a:endParaRPr lang="en-US" sz="4000" dirty="0"/>
          </a:p>
        </p:txBody>
      </p:sp>
      <p:sp>
        <p:nvSpPr>
          <p:cNvPr id="3" name="Card"/>
          <p:cNvSpPr/>
          <p:nvPr/>
        </p:nvSpPr>
        <p:spPr>
          <a:xfrm>
            <a:off x="475488" y="1417320"/>
            <a:ext cx="2606040" cy="23774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/>
        </p:spPr>
      </p:sp>
      <p:sp>
        <p:nvSpPr>
          <p:cNvPr id="4" name="Icon circle"/>
          <p:cNvSpPr/>
          <p:nvPr/>
        </p:nvSpPr>
        <p:spPr>
          <a:xfrm>
            <a:off x="1275588" y="1737360"/>
            <a:ext cx="1005840" cy="10058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Icon" descr="ChalkboardTeach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1902" y="1963674"/>
            <a:ext cx="553212" cy="553212"/>
          </a:xfrm>
          <a:prstGeom prst="rect">
            <a:avLst/>
          </a:prstGeom>
        </p:spPr>
      </p:pic>
      <p:sp>
        <p:nvSpPr>
          <p:cNvPr id="6" name="Card label"/>
          <p:cNvSpPr txBox="1"/>
          <p:nvPr/>
        </p:nvSpPr>
        <p:spPr>
          <a:xfrm>
            <a:off x="612648" y="288036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Teacher</a:t>
            </a:r>
            <a:endParaRPr lang="en-US" sz="2200" dirty="0"/>
          </a:p>
        </p:txBody>
      </p:sp>
      <p:sp>
        <p:nvSpPr>
          <p:cNvPr id="7" name="Card"/>
          <p:cNvSpPr/>
          <p:nvPr/>
        </p:nvSpPr>
        <p:spPr>
          <a:xfrm>
            <a:off x="3355848" y="1417320"/>
            <a:ext cx="2606040" cy="23774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/>
        </p:spPr>
      </p:sp>
      <p:sp>
        <p:nvSpPr>
          <p:cNvPr id="8" name="Icon circle"/>
          <p:cNvSpPr/>
          <p:nvPr/>
        </p:nvSpPr>
        <p:spPr>
          <a:xfrm>
            <a:off x="4155948" y="1737360"/>
            <a:ext cx="1005840" cy="10058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9" name="Icon" descr="UserNurs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2262" y="1963674"/>
            <a:ext cx="553212" cy="553212"/>
          </a:xfrm>
          <a:prstGeom prst="rect">
            <a:avLst/>
          </a:prstGeom>
        </p:spPr>
      </p:pic>
      <p:sp>
        <p:nvSpPr>
          <p:cNvPr id="10" name="Card label"/>
          <p:cNvSpPr txBox="1"/>
          <p:nvPr/>
        </p:nvSpPr>
        <p:spPr>
          <a:xfrm>
            <a:off x="3493008" y="288036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Nurse</a:t>
            </a:r>
            <a:endParaRPr lang="en-US" sz="2200" dirty="0"/>
          </a:p>
        </p:txBody>
      </p:sp>
      <p:sp>
        <p:nvSpPr>
          <p:cNvPr id="11" name="Card"/>
          <p:cNvSpPr/>
          <p:nvPr/>
        </p:nvSpPr>
        <p:spPr>
          <a:xfrm>
            <a:off x="6236208" y="1417320"/>
            <a:ext cx="2606040" cy="23774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/>
        </p:spPr>
      </p:sp>
      <p:sp>
        <p:nvSpPr>
          <p:cNvPr id="12" name="Icon circle"/>
          <p:cNvSpPr/>
          <p:nvPr/>
        </p:nvSpPr>
        <p:spPr>
          <a:xfrm>
            <a:off x="7036308" y="1737360"/>
            <a:ext cx="1005840" cy="10058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con" descr="HardHa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2622" y="1963674"/>
            <a:ext cx="553212" cy="553212"/>
          </a:xfrm>
          <a:prstGeom prst="rect">
            <a:avLst/>
          </a:prstGeom>
        </p:spPr>
      </p:pic>
      <p:sp>
        <p:nvSpPr>
          <p:cNvPr id="14" name="Card label"/>
          <p:cNvSpPr txBox="1"/>
          <p:nvPr/>
        </p:nvSpPr>
        <p:spPr>
          <a:xfrm>
            <a:off x="6373368" y="288036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Engineer</a:t>
            </a:r>
            <a:endParaRPr lang="en-US" sz="2200" dirty="0"/>
          </a:p>
        </p:txBody>
      </p:sp>
      <p:sp>
        <p:nvSpPr>
          <p:cNvPr id="15" name="Card"/>
          <p:cNvSpPr/>
          <p:nvPr/>
        </p:nvSpPr>
        <p:spPr>
          <a:xfrm>
            <a:off x="9116568" y="1417320"/>
            <a:ext cx="2606040" cy="23774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/>
        </p:spPr>
      </p:sp>
      <p:sp>
        <p:nvSpPr>
          <p:cNvPr id="16" name="Icon circle"/>
          <p:cNvSpPr/>
          <p:nvPr/>
        </p:nvSpPr>
        <p:spPr>
          <a:xfrm>
            <a:off x="9916668" y="1737360"/>
            <a:ext cx="1005840" cy="10058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7" name="Icon" descr="Stor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2982" y="1963674"/>
            <a:ext cx="553212" cy="553212"/>
          </a:xfrm>
          <a:prstGeom prst="rect">
            <a:avLst/>
          </a:prstGeom>
        </p:spPr>
      </p:pic>
      <p:sp>
        <p:nvSpPr>
          <p:cNvPr id="18" name="Card label"/>
          <p:cNvSpPr txBox="1"/>
          <p:nvPr/>
        </p:nvSpPr>
        <p:spPr>
          <a:xfrm>
            <a:off x="9253728" y="288036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Business Owner</a:t>
            </a:r>
            <a:endParaRPr lang="en-US" sz="2200" dirty="0"/>
          </a:p>
        </p:txBody>
      </p:sp>
      <p:sp>
        <p:nvSpPr>
          <p:cNvPr id="19" name="Card"/>
          <p:cNvSpPr/>
          <p:nvPr/>
        </p:nvSpPr>
        <p:spPr>
          <a:xfrm>
            <a:off x="475488" y="4069080"/>
            <a:ext cx="2606040" cy="23774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/>
        </p:spPr>
      </p:sp>
      <p:sp>
        <p:nvSpPr>
          <p:cNvPr id="20" name="Icon circle"/>
          <p:cNvSpPr/>
          <p:nvPr/>
        </p:nvSpPr>
        <p:spPr>
          <a:xfrm>
            <a:off x="1275588" y="4389120"/>
            <a:ext cx="1005840" cy="10058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1" name="Icon" descr="Bibl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1902" y="4615434"/>
            <a:ext cx="553212" cy="553212"/>
          </a:xfrm>
          <a:prstGeom prst="rect">
            <a:avLst/>
          </a:prstGeom>
        </p:spPr>
      </p:pic>
      <p:sp>
        <p:nvSpPr>
          <p:cNvPr id="22" name="Card label"/>
          <p:cNvSpPr txBox="1"/>
          <p:nvPr/>
        </p:nvSpPr>
        <p:spPr>
          <a:xfrm>
            <a:off x="612648" y="553212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Pastor</a:t>
            </a:r>
            <a:endParaRPr lang="en-US" sz="2200" dirty="0"/>
          </a:p>
        </p:txBody>
      </p:sp>
      <p:sp>
        <p:nvSpPr>
          <p:cNvPr id="23" name="Card"/>
          <p:cNvSpPr/>
          <p:nvPr/>
        </p:nvSpPr>
        <p:spPr>
          <a:xfrm>
            <a:off x="3355848" y="4069080"/>
            <a:ext cx="2606040" cy="23774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/>
        </p:spPr>
      </p:sp>
      <p:sp>
        <p:nvSpPr>
          <p:cNvPr id="24" name="Icon circle"/>
          <p:cNvSpPr/>
          <p:nvPr/>
        </p:nvSpPr>
        <p:spPr>
          <a:xfrm>
            <a:off x="4155948" y="4389120"/>
            <a:ext cx="1005840" cy="10058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5" name="Icon" descr="Tools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2262" y="4615434"/>
            <a:ext cx="553212" cy="553212"/>
          </a:xfrm>
          <a:prstGeom prst="rect">
            <a:avLst/>
          </a:prstGeom>
        </p:spPr>
      </p:pic>
      <p:sp>
        <p:nvSpPr>
          <p:cNvPr id="26" name="Card label"/>
          <p:cNvSpPr txBox="1"/>
          <p:nvPr/>
        </p:nvSpPr>
        <p:spPr>
          <a:xfrm>
            <a:off x="3493008" y="553212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Technician</a:t>
            </a:r>
            <a:endParaRPr lang="en-US" sz="2200" dirty="0"/>
          </a:p>
        </p:txBody>
      </p:sp>
      <p:sp>
        <p:nvSpPr>
          <p:cNvPr id="27" name="Card"/>
          <p:cNvSpPr/>
          <p:nvPr/>
        </p:nvSpPr>
        <p:spPr>
          <a:xfrm>
            <a:off x="6236208" y="4069080"/>
            <a:ext cx="2606040" cy="23774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/>
        </p:spPr>
      </p:sp>
      <p:sp>
        <p:nvSpPr>
          <p:cNvPr id="28" name="Icon circle"/>
          <p:cNvSpPr/>
          <p:nvPr/>
        </p:nvSpPr>
        <p:spPr>
          <a:xfrm>
            <a:off x="7036308" y="4389120"/>
            <a:ext cx="1005840" cy="10058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9" name="Icon" descr="Users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2622" y="4615434"/>
            <a:ext cx="553212" cy="553212"/>
          </a:xfrm>
          <a:prstGeom prst="rect">
            <a:avLst/>
          </a:prstGeom>
        </p:spPr>
      </p:pic>
      <p:sp>
        <p:nvSpPr>
          <p:cNvPr id="30" name="Card label"/>
          <p:cNvSpPr txBox="1"/>
          <p:nvPr/>
        </p:nvSpPr>
        <p:spPr>
          <a:xfrm>
            <a:off x="6373368" y="553212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Community Leader</a:t>
            </a:r>
            <a:endParaRPr lang="en-US" sz="2200" dirty="0"/>
          </a:p>
        </p:txBody>
      </p:sp>
      <p:sp>
        <p:nvSpPr>
          <p:cNvPr id="31" name="Card"/>
          <p:cNvSpPr/>
          <p:nvPr/>
        </p:nvSpPr>
        <p:spPr>
          <a:xfrm>
            <a:off x="9116568" y="4069080"/>
            <a:ext cx="2606040" cy="23774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/>
        </p:spPr>
      </p:sp>
      <p:sp>
        <p:nvSpPr>
          <p:cNvPr id="32" name="Icon circle"/>
          <p:cNvSpPr/>
          <p:nvPr/>
        </p:nvSpPr>
        <p:spPr>
          <a:xfrm>
            <a:off x="9916668" y="4389120"/>
            <a:ext cx="1005840" cy="10058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33" name="Icon" descr="Child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42982" y="4615434"/>
            <a:ext cx="553212" cy="553212"/>
          </a:xfrm>
          <a:prstGeom prst="rect">
            <a:avLst/>
          </a:prstGeom>
        </p:spPr>
      </p:pic>
      <p:sp>
        <p:nvSpPr>
          <p:cNvPr id="34" name="Card label"/>
          <p:cNvSpPr txBox="1"/>
          <p:nvPr/>
        </p:nvSpPr>
        <p:spPr>
          <a:xfrm>
            <a:off x="9253728" y="553212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Good Parent</a:t>
            </a:r>
            <a:endParaRPr lang="en-US" sz="2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 descr="Education is not an expense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tatement box"/>
          <p:cNvSpPr/>
          <p:nvPr/>
        </p:nvSpPr>
        <p:spPr>
          <a:xfrm>
            <a:off x="548640" y="4754880"/>
            <a:ext cx="7863840" cy="1783080"/>
          </a:xfrm>
          <a:prstGeom prst="rect">
            <a:avLst/>
          </a:prstGeom>
          <a:solidFill>
            <a:schemeClr val="tx2">
              <a:alpha val="92000"/>
            </a:schemeClr>
          </a:solidFill>
          <a:ln/>
        </p:spPr>
      </p:sp>
      <p:sp>
        <p:nvSpPr>
          <p:cNvPr id="4" name="Statement"/>
          <p:cNvSpPr txBox="1"/>
          <p:nvPr/>
        </p:nvSpPr>
        <p:spPr>
          <a:xfrm>
            <a:off x="914400" y="4892040"/>
            <a:ext cx="71323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1000"/>
              </a:spcAft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Education is not an expense.</a:t>
            </a:r>
            <a:endParaRPr lang="en-US" sz="4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400" dirty="0">
                <a:solidFill>
                  <a:schemeClr val="accent3"/>
                </a:solidFill>
              </a:rPr>
              <a:t>It is an investment in the future.</a:t>
            </a:r>
            <a:endParaRPr lang="en-US" sz="4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 descr="School Cante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6695" y="0"/>
            <a:ext cx="8255000" cy="6858000"/>
          </a:xfrm>
          <a:prstGeom prst="rect">
            <a:avLst/>
          </a:prstGeom>
        </p:spPr>
      </p:pic>
      <p:sp>
        <p:nvSpPr>
          <p:cNvPr id="3" name="Slide title"/>
          <p:cNvSpPr txBox="1"/>
          <p:nvPr/>
        </p:nvSpPr>
        <p:spPr>
          <a:xfrm>
            <a:off x="365760" y="457200"/>
            <a:ext cx="3205175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School Canteen</a:t>
            </a:r>
            <a:endParaRPr lang="en-US" sz="4400" dirty="0"/>
          </a:p>
        </p:txBody>
      </p:sp>
      <p:sp>
        <p:nvSpPr>
          <p:cNvPr id="4" name="Icon circle"/>
          <p:cNvSpPr/>
          <p:nvPr/>
        </p:nvSpPr>
        <p:spPr>
          <a:xfrm>
            <a:off x="365760" y="3611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Icon" descr="Utensil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78" y="3755898"/>
            <a:ext cx="352044" cy="352044"/>
          </a:xfrm>
          <a:prstGeom prst="rect">
            <a:avLst/>
          </a:prstGeom>
        </p:spPr>
      </p:pic>
      <p:sp>
        <p:nvSpPr>
          <p:cNvPr id="6" name="Caption"/>
          <p:cNvSpPr txBox="1"/>
          <p:nvPr/>
        </p:nvSpPr>
        <p:spPr>
          <a:xfrm>
            <a:off x="365760" y="4434840"/>
            <a:ext cx="3205175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Hot meals for students</a:t>
            </a:r>
            <a:endParaRPr lang="en-US" sz="2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bg1"/>
                </a:solidFill>
              </a:rPr>
              <a:t>A hungry child cannot learn</a:t>
            </a:r>
            <a:endParaRPr lang="en-US" sz="2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 descr="Every Meal Means…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675120" cy="6858000"/>
          </a:xfrm>
          <a:prstGeom prst="rect">
            <a:avLst/>
          </a:prstGeom>
        </p:spPr>
      </p:pic>
      <p:sp>
        <p:nvSpPr>
          <p:cNvPr id="3" name="Slide title"/>
          <p:cNvSpPr txBox="1"/>
          <p:nvPr/>
        </p:nvSpPr>
        <p:spPr>
          <a:xfrm>
            <a:off x="7223760" y="365760"/>
            <a:ext cx="45107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Meal Means…</a:t>
            </a:r>
            <a:endParaRPr lang="en-US" sz="3600" dirty="0"/>
          </a:p>
        </p:txBody>
      </p:sp>
      <p:sp>
        <p:nvSpPr>
          <p:cNvPr id="4" name="Icon circle"/>
          <p:cNvSpPr/>
          <p:nvPr/>
        </p:nvSpPr>
        <p:spPr>
          <a:xfrm>
            <a:off x="7132320" y="1645920"/>
            <a:ext cx="685800" cy="6858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Icon" descr="HandHoldingHear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625" y="1800225"/>
            <a:ext cx="377190" cy="377190"/>
          </a:xfrm>
          <a:prstGeom prst="rect">
            <a:avLst/>
          </a:prstGeom>
        </p:spPr>
      </p:pic>
      <p:sp>
        <p:nvSpPr>
          <p:cNvPr id="6" name="Row text"/>
          <p:cNvSpPr txBox="1"/>
          <p:nvPr/>
        </p:nvSpPr>
        <p:spPr>
          <a:xfrm>
            <a:off x="8046720" y="1645920"/>
            <a:ext cx="3687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Care</a:t>
            </a:r>
            <a:endParaRPr lang="en-US" sz="2800" dirty="0"/>
          </a:p>
        </p:txBody>
      </p:sp>
      <p:sp>
        <p:nvSpPr>
          <p:cNvPr id="7" name="Icon circle"/>
          <p:cNvSpPr/>
          <p:nvPr/>
        </p:nvSpPr>
        <p:spPr>
          <a:xfrm>
            <a:off x="7132320" y="2606040"/>
            <a:ext cx="685800" cy="6858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con" descr="Crown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6625" y="2760345"/>
            <a:ext cx="377190" cy="377190"/>
          </a:xfrm>
          <a:prstGeom prst="rect">
            <a:avLst/>
          </a:prstGeom>
        </p:spPr>
      </p:pic>
      <p:sp>
        <p:nvSpPr>
          <p:cNvPr id="9" name="Row text"/>
          <p:cNvSpPr txBox="1"/>
          <p:nvPr/>
        </p:nvSpPr>
        <p:spPr>
          <a:xfrm>
            <a:off x="8046720" y="2606040"/>
            <a:ext cx="3687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Dignity</a:t>
            </a:r>
            <a:endParaRPr lang="en-US" sz="2800" dirty="0"/>
          </a:p>
        </p:txBody>
      </p:sp>
      <p:sp>
        <p:nvSpPr>
          <p:cNvPr id="10" name="Icon circle"/>
          <p:cNvSpPr/>
          <p:nvPr/>
        </p:nvSpPr>
        <p:spPr>
          <a:xfrm>
            <a:off x="7132320" y="3566160"/>
            <a:ext cx="685800" cy="6858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1" name="Icon" descr="Heart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625" y="3720465"/>
            <a:ext cx="377190" cy="377190"/>
          </a:xfrm>
          <a:prstGeom prst="rect">
            <a:avLst/>
          </a:prstGeom>
        </p:spPr>
      </p:pic>
      <p:sp>
        <p:nvSpPr>
          <p:cNvPr id="12" name="Row text"/>
          <p:cNvSpPr txBox="1"/>
          <p:nvPr/>
        </p:nvSpPr>
        <p:spPr>
          <a:xfrm>
            <a:off x="8046720" y="3566160"/>
            <a:ext cx="3687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Love</a:t>
            </a:r>
            <a:endParaRPr lang="en-US" sz="2800" dirty="0"/>
          </a:p>
        </p:txBody>
      </p:sp>
      <p:sp>
        <p:nvSpPr>
          <p:cNvPr id="13" name="Icon circle"/>
          <p:cNvSpPr/>
          <p:nvPr/>
        </p:nvSpPr>
        <p:spPr>
          <a:xfrm>
            <a:off x="7132320" y="4526280"/>
            <a:ext cx="685800" cy="6858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con" descr="Dov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6625" y="4680585"/>
            <a:ext cx="377190" cy="377190"/>
          </a:xfrm>
          <a:prstGeom prst="rect">
            <a:avLst/>
          </a:prstGeom>
        </p:spPr>
      </p:pic>
      <p:sp>
        <p:nvSpPr>
          <p:cNvPr id="15" name="Row text"/>
          <p:cNvSpPr txBox="1"/>
          <p:nvPr/>
        </p:nvSpPr>
        <p:spPr>
          <a:xfrm>
            <a:off x="8046720" y="4526280"/>
            <a:ext cx="3687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Hope</a:t>
            </a:r>
            <a:endParaRPr lang="en-US" sz="2800" dirty="0"/>
          </a:p>
        </p:txBody>
      </p:sp>
      <p:sp>
        <p:nvSpPr>
          <p:cNvPr id="16" name="Need"/>
          <p:cNvSpPr txBox="1"/>
          <p:nvPr/>
        </p:nvSpPr>
        <p:spPr>
          <a:xfrm>
            <a:off x="7132320" y="5532120"/>
            <a:ext cx="46021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i="1" dirty="0">
                <a:solidFill>
                  <a:schemeClr val="accent2"/>
                </a:solidFill>
              </a:rPr>
              <a:t>One of our greatest ongoing needs</a:t>
            </a:r>
            <a:endParaRPr lang="en-US" sz="2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 descr="Helping Famili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0604" y="0"/>
            <a:ext cx="5611091" cy="6858000"/>
          </a:xfrm>
          <a:prstGeom prst="rect">
            <a:avLst/>
          </a:prstGeom>
        </p:spPr>
      </p:pic>
      <p:sp>
        <p:nvSpPr>
          <p:cNvPr id="3" name="Slide title"/>
          <p:cNvSpPr txBox="1"/>
          <p:nvPr/>
        </p:nvSpPr>
        <p:spPr>
          <a:xfrm>
            <a:off x="365760" y="457200"/>
            <a:ext cx="5849084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Helping Families</a:t>
            </a:r>
            <a:endParaRPr lang="en-US" sz="4400" dirty="0"/>
          </a:p>
        </p:txBody>
      </p:sp>
      <p:sp>
        <p:nvSpPr>
          <p:cNvPr id="4" name="Icon circle"/>
          <p:cNvSpPr/>
          <p:nvPr/>
        </p:nvSpPr>
        <p:spPr>
          <a:xfrm>
            <a:off x="365760" y="3611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Icon" descr="HandsHelpi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78" y="3755898"/>
            <a:ext cx="352044" cy="352044"/>
          </a:xfrm>
          <a:prstGeom prst="rect">
            <a:avLst/>
          </a:prstGeom>
        </p:spPr>
      </p:pic>
      <p:sp>
        <p:nvSpPr>
          <p:cNvPr id="6" name="Caption"/>
          <p:cNvSpPr txBox="1"/>
          <p:nvPr/>
        </p:nvSpPr>
        <p:spPr>
          <a:xfrm>
            <a:off x="365760" y="4434840"/>
            <a:ext cx="584908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When a family struggles, the child struggles</a:t>
            </a:r>
            <a:endParaRPr lang="en-US" sz="2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accent3"/>
                </a:solidFill>
              </a:rPr>
              <a:t>We help with education, food, encouragement and prayer</a:t>
            </a:r>
            <a:endParaRPr lang="en-US" sz="2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 descr="A Safe Place for Children to Pla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6781" y="0"/>
            <a:ext cx="7884914" cy="6858000"/>
          </a:xfrm>
          <a:prstGeom prst="rect">
            <a:avLst/>
          </a:prstGeom>
        </p:spPr>
      </p:pic>
      <p:sp>
        <p:nvSpPr>
          <p:cNvPr id="3" name="Slide title"/>
          <p:cNvSpPr txBox="1"/>
          <p:nvPr/>
        </p:nvSpPr>
        <p:spPr>
          <a:xfrm>
            <a:off x="365760" y="457200"/>
            <a:ext cx="3575261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Safe Place for Children to Play</a:t>
            </a:r>
            <a:endParaRPr lang="en-US" sz="3800" dirty="0"/>
          </a:p>
        </p:txBody>
      </p:sp>
      <p:sp>
        <p:nvSpPr>
          <p:cNvPr id="4" name="Icon circle"/>
          <p:cNvSpPr/>
          <p:nvPr/>
        </p:nvSpPr>
        <p:spPr>
          <a:xfrm>
            <a:off x="365760" y="3611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Icon" descr="Child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78" y="3755898"/>
            <a:ext cx="352044" cy="352044"/>
          </a:xfrm>
          <a:prstGeom prst="rect">
            <a:avLst/>
          </a:prstGeom>
        </p:spPr>
      </p:pic>
      <p:sp>
        <p:nvSpPr>
          <p:cNvPr id="6" name="Caption"/>
          <p:cNvSpPr txBox="1"/>
          <p:nvPr/>
        </p:nvSpPr>
        <p:spPr>
          <a:xfrm>
            <a:off x="365760" y="4434840"/>
            <a:ext cx="3575261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200" i="1" dirty="0">
                <a:solidFill>
                  <a:schemeClr val="accent3"/>
                </a:solidFill>
              </a:rPr>
              <a:t>(Wording to come — rest of script not received yet)</a:t>
            </a:r>
            <a:endParaRPr lang="en-US" sz="2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Greatest Needs</a:t>
            </a:r>
            <a:endParaRPr lang="en-US" sz="4000" dirty="0"/>
          </a:p>
        </p:txBody>
      </p:sp>
      <p:sp>
        <p:nvSpPr>
          <p:cNvPr id="3" name="Need card"/>
          <p:cNvSpPr/>
          <p:nvPr/>
        </p:nvSpPr>
        <p:spPr>
          <a:xfrm>
            <a:off x="472288" y="1463040"/>
            <a:ext cx="2103120" cy="475488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/>
        </p:spPr>
      </p:sp>
      <p:sp>
        <p:nvSpPr>
          <p:cNvPr id="4" name="Number circle"/>
          <p:cNvSpPr/>
          <p:nvPr/>
        </p:nvSpPr>
        <p:spPr>
          <a:xfrm>
            <a:off x="609448" y="1600200"/>
            <a:ext cx="457200" cy="45720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5" name="Number"/>
          <p:cNvSpPr txBox="1"/>
          <p:nvPr/>
        </p:nvSpPr>
        <p:spPr>
          <a:xfrm>
            <a:off x="609448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Icon circle"/>
          <p:cNvSpPr/>
          <p:nvPr/>
        </p:nvSpPr>
        <p:spPr>
          <a:xfrm>
            <a:off x="929488" y="1965960"/>
            <a:ext cx="1188720" cy="11887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7" name="Icon" descr="ChalkboardTeach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6950" y="2233422"/>
            <a:ext cx="653796" cy="653796"/>
          </a:xfrm>
          <a:prstGeom prst="rect">
            <a:avLst/>
          </a:prstGeom>
        </p:spPr>
      </p:pic>
      <p:sp>
        <p:nvSpPr>
          <p:cNvPr id="8" name="Need name"/>
          <p:cNvSpPr txBox="1"/>
          <p:nvPr/>
        </p:nvSpPr>
        <p:spPr>
          <a:xfrm>
            <a:off x="609448" y="338328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chemeClr val="tx2"/>
                </a:solidFill>
              </a:rPr>
              <a:t>Teachers' Salaries</a:t>
            </a:r>
            <a:endParaRPr lang="en-US" sz="2100" dirty="0"/>
          </a:p>
        </p:txBody>
      </p:sp>
      <p:sp>
        <p:nvSpPr>
          <p:cNvPr id="9" name="Need detail"/>
          <p:cNvSpPr txBox="1"/>
          <p:nvPr/>
        </p:nvSpPr>
        <p:spPr>
          <a:xfrm>
            <a:off x="609448" y="4663440"/>
            <a:ext cx="1828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$300 per month</a:t>
            </a:r>
            <a:endParaRPr lang="en-US" sz="1900" dirty="0"/>
          </a:p>
        </p:txBody>
      </p:sp>
      <p:sp>
        <p:nvSpPr>
          <p:cNvPr id="10" name="Need card"/>
          <p:cNvSpPr/>
          <p:nvPr/>
        </p:nvSpPr>
        <p:spPr>
          <a:xfrm>
            <a:off x="2758288" y="1463040"/>
            <a:ext cx="2103120" cy="475488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/>
        </p:spPr>
      </p:sp>
      <p:sp>
        <p:nvSpPr>
          <p:cNvPr id="11" name="Number circle"/>
          <p:cNvSpPr/>
          <p:nvPr/>
        </p:nvSpPr>
        <p:spPr>
          <a:xfrm>
            <a:off x="2895448" y="1600200"/>
            <a:ext cx="457200" cy="45720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12" name="Number"/>
          <p:cNvSpPr txBox="1"/>
          <p:nvPr/>
        </p:nvSpPr>
        <p:spPr>
          <a:xfrm>
            <a:off x="2895448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3" name="Icon circle"/>
          <p:cNvSpPr/>
          <p:nvPr/>
        </p:nvSpPr>
        <p:spPr>
          <a:xfrm>
            <a:off x="3215488" y="1965960"/>
            <a:ext cx="1188720" cy="11887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con" descr="Utensil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2950" y="2233422"/>
            <a:ext cx="653796" cy="653796"/>
          </a:xfrm>
          <a:prstGeom prst="rect">
            <a:avLst/>
          </a:prstGeom>
        </p:spPr>
      </p:pic>
      <p:sp>
        <p:nvSpPr>
          <p:cNvPr id="15" name="Need name"/>
          <p:cNvSpPr txBox="1"/>
          <p:nvPr/>
        </p:nvSpPr>
        <p:spPr>
          <a:xfrm>
            <a:off x="2895448" y="338328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chemeClr val="tx2"/>
                </a:solidFill>
              </a:rPr>
              <a:t>Children's Feeding Program</a:t>
            </a:r>
            <a:endParaRPr lang="en-US" sz="2100" dirty="0"/>
          </a:p>
        </p:txBody>
      </p:sp>
      <p:sp>
        <p:nvSpPr>
          <p:cNvPr id="16" name="Need detail"/>
          <p:cNvSpPr txBox="1"/>
          <p:nvPr/>
        </p:nvSpPr>
        <p:spPr>
          <a:xfrm>
            <a:off x="2895448" y="4663440"/>
            <a:ext cx="1828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$1.00 per child per day</a:t>
            </a:r>
            <a:endParaRPr lang="en-US" sz="1900" dirty="0"/>
          </a:p>
        </p:txBody>
      </p:sp>
      <p:sp>
        <p:nvSpPr>
          <p:cNvPr id="17" name="Need card"/>
          <p:cNvSpPr/>
          <p:nvPr/>
        </p:nvSpPr>
        <p:spPr>
          <a:xfrm>
            <a:off x="5044288" y="1463040"/>
            <a:ext cx="2103120" cy="475488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/>
        </p:spPr>
      </p:sp>
      <p:sp>
        <p:nvSpPr>
          <p:cNvPr id="18" name="Number circle"/>
          <p:cNvSpPr/>
          <p:nvPr/>
        </p:nvSpPr>
        <p:spPr>
          <a:xfrm>
            <a:off x="5181448" y="1600200"/>
            <a:ext cx="457200" cy="45720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19" name="Number"/>
          <p:cNvSpPr txBox="1"/>
          <p:nvPr/>
        </p:nvSpPr>
        <p:spPr>
          <a:xfrm>
            <a:off x="5181448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20" name="Icon circle"/>
          <p:cNvSpPr/>
          <p:nvPr/>
        </p:nvSpPr>
        <p:spPr>
          <a:xfrm>
            <a:off x="5501488" y="1965960"/>
            <a:ext cx="1188720" cy="11887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1" name="Icon" descr="Tin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8950" y="2233422"/>
            <a:ext cx="653796" cy="653796"/>
          </a:xfrm>
          <a:prstGeom prst="rect">
            <a:avLst/>
          </a:prstGeom>
        </p:spPr>
      </p:pic>
      <p:sp>
        <p:nvSpPr>
          <p:cNvPr id="22" name="Need name"/>
          <p:cNvSpPr txBox="1"/>
          <p:nvPr/>
        </p:nvSpPr>
        <p:spPr>
          <a:xfrm>
            <a:off x="5181448" y="338328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chemeClr val="tx2"/>
                </a:solidFill>
              </a:rPr>
              <a:t>Well Pump</a:t>
            </a:r>
            <a:endParaRPr lang="en-US" sz="2100" dirty="0"/>
          </a:p>
        </p:txBody>
      </p:sp>
      <p:sp>
        <p:nvSpPr>
          <p:cNvPr id="23" name="Need detail"/>
          <p:cNvSpPr txBox="1"/>
          <p:nvPr/>
        </p:nvSpPr>
        <p:spPr>
          <a:xfrm>
            <a:off x="5181448" y="4663440"/>
            <a:ext cx="1828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chemeClr val="tx1"/>
                </a:solidFill>
              </a:rPr>
              <a:t>Clean water for school and church</a:t>
            </a:r>
            <a:endParaRPr lang="en-US" sz="1900" dirty="0"/>
          </a:p>
        </p:txBody>
      </p:sp>
      <p:sp>
        <p:nvSpPr>
          <p:cNvPr id="24" name="Need card"/>
          <p:cNvSpPr/>
          <p:nvPr/>
        </p:nvSpPr>
        <p:spPr>
          <a:xfrm>
            <a:off x="7330288" y="1463040"/>
            <a:ext cx="2103120" cy="475488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/>
        </p:spPr>
      </p:sp>
      <p:sp>
        <p:nvSpPr>
          <p:cNvPr id="25" name="Number circle"/>
          <p:cNvSpPr/>
          <p:nvPr/>
        </p:nvSpPr>
        <p:spPr>
          <a:xfrm>
            <a:off x="7467448" y="1600200"/>
            <a:ext cx="457200" cy="45720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26" name="Number"/>
          <p:cNvSpPr txBox="1"/>
          <p:nvPr/>
        </p:nvSpPr>
        <p:spPr>
          <a:xfrm>
            <a:off x="7467448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27" name="Icon circle"/>
          <p:cNvSpPr/>
          <p:nvPr/>
        </p:nvSpPr>
        <p:spPr>
          <a:xfrm>
            <a:off x="7787488" y="1965960"/>
            <a:ext cx="1188720" cy="11887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8" name="Icon" descr="SolarPanel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4950" y="2233422"/>
            <a:ext cx="653796" cy="653796"/>
          </a:xfrm>
          <a:prstGeom prst="rect">
            <a:avLst/>
          </a:prstGeom>
        </p:spPr>
      </p:pic>
      <p:sp>
        <p:nvSpPr>
          <p:cNvPr id="29" name="Need name"/>
          <p:cNvSpPr txBox="1"/>
          <p:nvPr/>
        </p:nvSpPr>
        <p:spPr>
          <a:xfrm>
            <a:off x="7467448" y="338328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chemeClr val="tx2"/>
                </a:solidFill>
              </a:rPr>
              <a:t>Solar Power System</a:t>
            </a:r>
            <a:endParaRPr lang="en-US" sz="2100" dirty="0"/>
          </a:p>
        </p:txBody>
      </p:sp>
      <p:sp>
        <p:nvSpPr>
          <p:cNvPr id="30" name="Need detail"/>
          <p:cNvSpPr txBox="1"/>
          <p:nvPr/>
        </p:nvSpPr>
        <p:spPr>
          <a:xfrm>
            <a:off x="7467448" y="4663440"/>
            <a:ext cx="1828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chemeClr val="tx1"/>
                </a:solidFill>
              </a:rPr>
              <a:t>Inverter and lithium batteries</a:t>
            </a:r>
            <a:endParaRPr lang="en-US" sz="1900" dirty="0"/>
          </a:p>
        </p:txBody>
      </p:sp>
      <p:sp>
        <p:nvSpPr>
          <p:cNvPr id="31" name="Need card"/>
          <p:cNvSpPr/>
          <p:nvPr/>
        </p:nvSpPr>
        <p:spPr>
          <a:xfrm>
            <a:off x="9616288" y="1463040"/>
            <a:ext cx="2103120" cy="475488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/>
        </p:spPr>
      </p:sp>
      <p:sp>
        <p:nvSpPr>
          <p:cNvPr id="32" name="Number circle"/>
          <p:cNvSpPr/>
          <p:nvPr/>
        </p:nvSpPr>
        <p:spPr>
          <a:xfrm>
            <a:off x="9753448" y="1600200"/>
            <a:ext cx="457200" cy="45720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33" name="Number"/>
          <p:cNvSpPr txBox="1"/>
          <p:nvPr/>
        </p:nvSpPr>
        <p:spPr>
          <a:xfrm>
            <a:off x="9753448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34" name="Icon circle"/>
          <p:cNvSpPr/>
          <p:nvPr/>
        </p:nvSpPr>
        <p:spPr>
          <a:xfrm>
            <a:off x="10073488" y="1965960"/>
            <a:ext cx="1188720" cy="11887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35" name="Icon" descr="Church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0950" y="2233422"/>
            <a:ext cx="653796" cy="653796"/>
          </a:xfrm>
          <a:prstGeom prst="rect">
            <a:avLst/>
          </a:prstGeom>
        </p:spPr>
      </p:pic>
      <p:sp>
        <p:nvSpPr>
          <p:cNvPr id="36" name="Need name"/>
          <p:cNvSpPr txBox="1"/>
          <p:nvPr/>
        </p:nvSpPr>
        <p:spPr>
          <a:xfrm>
            <a:off x="9753448" y="338328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chemeClr val="tx2"/>
                </a:solidFill>
              </a:rPr>
              <a:t>Sunday Morning Feeding</a:t>
            </a:r>
            <a:endParaRPr lang="en-US" sz="2100" dirty="0"/>
          </a:p>
        </p:txBody>
      </p:sp>
      <p:sp>
        <p:nvSpPr>
          <p:cNvPr id="37" name="Need detail"/>
          <p:cNvSpPr txBox="1"/>
          <p:nvPr/>
        </p:nvSpPr>
        <p:spPr>
          <a:xfrm>
            <a:off x="9753448" y="4663440"/>
            <a:ext cx="1828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chemeClr val="tx1"/>
                </a:solidFill>
              </a:rPr>
              <a:t>Church meal as community outreach</a:t>
            </a:r>
            <a:endParaRPr lang="en-US" sz="1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d block"/>
          <p:cNvSpPr/>
          <p:nvPr/>
        </p:nvSpPr>
        <p:spPr>
          <a:xfrm>
            <a:off x="6575157" y="713232"/>
            <a:ext cx="5013034" cy="5705856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3" name="Photo mat"/>
          <p:cNvSpPr/>
          <p:nvPr/>
        </p:nvSpPr>
        <p:spPr>
          <a:xfrm>
            <a:off x="6319125" y="457200"/>
            <a:ext cx="5013034" cy="5705856"/>
          </a:xfrm>
          <a:prstGeom prst="rect">
            <a:avLst/>
          </a:prstGeom>
          <a:solidFill>
            <a:schemeClr val="bg1"/>
          </a:solidFill>
          <a:ln/>
          <a:effectLst>
            <a:outerShdw sx="100000" sy="100000" kx="0" ky="0" algn="bl" rotWithShape="0" blurRad="101600" dist="38100" dir="2700000">
              <a:srgbClr val="000000">
                <a:alpha val="30000"/>
              </a:srgbClr>
            </a:outerShdw>
          </a:effectLst>
        </p:spPr>
      </p:sp>
      <p:pic>
        <p:nvPicPr>
          <p:cNvPr id="4" name="Photo" descr="Pastor René Romil and his famil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28853" y="566928"/>
            <a:ext cx="4793578" cy="5486400"/>
          </a:xfrm>
          <a:prstGeom prst="rect">
            <a:avLst/>
          </a:prstGeom>
        </p:spPr>
      </p:pic>
      <p:sp>
        <p:nvSpPr>
          <p:cNvPr id="5" name="Slide title"/>
          <p:cNvSpPr txBox="1"/>
          <p:nvPr/>
        </p:nvSpPr>
        <p:spPr>
          <a:xfrm>
            <a:off x="640080" y="54864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You Can Help</a:t>
            </a:r>
            <a:endParaRPr lang="en-US" sz="4400" dirty="0"/>
          </a:p>
        </p:txBody>
      </p:sp>
      <p:sp>
        <p:nvSpPr>
          <p:cNvPr id="6" name="Icon circle"/>
          <p:cNvSpPr/>
          <p:nvPr/>
        </p:nvSpPr>
        <p:spPr>
          <a:xfrm>
            <a:off x="640080" y="2011680"/>
            <a:ext cx="822960" cy="8229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7" name="Icon" descr="HandHoldingUsd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246" y="2196846"/>
            <a:ext cx="452628" cy="452628"/>
          </a:xfrm>
          <a:prstGeom prst="rect">
            <a:avLst/>
          </a:prstGeom>
        </p:spPr>
      </p:pic>
      <p:sp>
        <p:nvSpPr>
          <p:cNvPr id="8" name="Help text"/>
          <p:cNvSpPr txBox="1"/>
          <p:nvPr/>
        </p:nvSpPr>
        <p:spPr>
          <a:xfrm>
            <a:off x="1691640" y="1920240"/>
            <a:ext cx="5120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accent3"/>
                </a:solidFill>
              </a:rPr>
              <a:t>Give through Baptists on Mission</a:t>
            </a:r>
            <a:endParaRPr lang="en-US" sz="2200" dirty="0"/>
          </a:p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Designate: "Romil-Haiti"</a:t>
            </a:r>
            <a:endParaRPr lang="en-US" sz="2200" dirty="0"/>
          </a:p>
        </p:txBody>
      </p:sp>
      <p:sp>
        <p:nvSpPr>
          <p:cNvPr id="9" name="Icon circle"/>
          <p:cNvSpPr/>
          <p:nvPr/>
        </p:nvSpPr>
        <p:spPr>
          <a:xfrm>
            <a:off x="640080" y="3474720"/>
            <a:ext cx="822960" cy="8229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0" name="Icon" descr="Faceboo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246" y="3659886"/>
            <a:ext cx="452628" cy="452628"/>
          </a:xfrm>
          <a:prstGeom prst="rect">
            <a:avLst/>
          </a:prstGeom>
        </p:spPr>
      </p:pic>
      <p:sp>
        <p:nvSpPr>
          <p:cNvPr id="11" name="Help text"/>
          <p:cNvSpPr txBox="1"/>
          <p:nvPr/>
        </p:nvSpPr>
        <p:spPr>
          <a:xfrm>
            <a:off x="1691640" y="3383280"/>
            <a:ext cx="5120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accent3"/>
                </a:solidFill>
              </a:rPr>
              <a:t>Follow on Facebook</a:t>
            </a:r>
            <a:endParaRPr lang="en-US" sz="2200" dirty="0"/>
          </a:p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@Rene Romil</a:t>
            </a:r>
            <a:endParaRPr lang="en-US" sz="2200" dirty="0"/>
          </a:p>
        </p:txBody>
      </p:sp>
      <p:sp>
        <p:nvSpPr>
          <p:cNvPr id="12" name="Icon circle"/>
          <p:cNvSpPr/>
          <p:nvPr/>
        </p:nvSpPr>
        <p:spPr>
          <a:xfrm>
            <a:off x="640080" y="4937760"/>
            <a:ext cx="822960" cy="8229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con" descr="Glob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246" y="5122926"/>
            <a:ext cx="452628" cy="452628"/>
          </a:xfrm>
          <a:prstGeom prst="rect">
            <a:avLst/>
          </a:prstGeom>
        </p:spPr>
      </p:pic>
      <p:sp>
        <p:nvSpPr>
          <p:cNvPr id="14" name="Help text"/>
          <p:cNvSpPr txBox="1"/>
          <p:nvPr/>
        </p:nvSpPr>
        <p:spPr>
          <a:xfrm>
            <a:off x="1691640" y="4846320"/>
            <a:ext cx="5120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accent3"/>
                </a:solidFill>
              </a:rPr>
              <a:t>Visit the website</a:t>
            </a:r>
            <a:endParaRPr lang="en-US" sz="2200" dirty="0"/>
          </a:p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www.equiphaiti.com</a:t>
            </a:r>
            <a:endParaRPr lang="en-US" sz="2200" dirty="0"/>
          </a:p>
        </p:txBody>
      </p:sp>
      <p:sp>
        <p:nvSpPr>
          <p:cNvPr id="16" name="Text 0"/>
          <p:cNvSpPr/>
          <p:nvPr>
            <p:ph idx="100" type="title" hasCustomPrompt="1"/>
          </p:nvPr>
        </p:nvSpPr>
        <p:spPr>
          <a:xfrm>
            <a:off x="5120640" y="1737360"/>
            <a:ext cx="6400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endParaRPr lang="en-US" sz="6600" dirty="0"/>
          </a:p>
        </p:txBody>
      </p:sp>
      <p:sp>
        <p:nvSpPr>
          <p:cNvPr id="17" name="Text 0"/>
          <p:cNvSpPr/>
          <p:nvPr>
            <p:ph idx="101" type="body" hasCustomPrompt="1"/>
          </p:nvPr>
        </p:nvSpPr>
        <p:spPr>
          <a:xfrm>
            <a:off x="5120640" y="3063240"/>
            <a:ext cx="6400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3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hoto" descr="Children carrying water jugs and bucket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tatement box"/>
          <p:cNvSpPr/>
          <p:nvPr/>
        </p:nvSpPr>
        <p:spPr>
          <a:xfrm>
            <a:off x="548640" y="4663440"/>
            <a:ext cx="6949440" cy="1783080"/>
          </a:xfrm>
          <a:prstGeom prst="rect">
            <a:avLst/>
          </a:prstGeom>
          <a:solidFill>
            <a:srgbClr val="00209F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Statement"/>
          <p:cNvSpPr txBox="1"/>
          <p:nvPr/>
        </p:nvSpPr>
        <p:spPr>
          <a:xfrm>
            <a:off x="868680" y="4800600"/>
            <a:ext cx="6309360" cy="1508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600" b="1">
                <a:solidFill>
                  <a:srgbClr val="F2C230"/>
                </a:solidFill>
                <a:latin typeface="Calibri"/>
              </a:rPr>
              <a:t>NEED #3: WELL PUMP</a:t>
            </a:r>
          </a:p>
          <a:p>
            <a:r>
              <a:rPr sz="3600" b="1">
                <a:solidFill>
                  <a:srgbClr val="FFFFFF"/>
                </a:solidFill>
                <a:latin typeface="Cambria"/>
              </a:rPr>
              <a:t>Carrying Water Every Day</a:t>
            </a:r>
          </a:p>
          <a:p>
            <a:r>
              <a:rPr sz="2000">
                <a:solidFill>
                  <a:srgbClr val="CADCFC"/>
                </a:solidFill>
                <a:latin typeface="Calibri"/>
              </a:rPr>
              <a:t>Children carry heavy jugs and buckets to bring water home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hoto" descr="Families waiting with buckets to collect wate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tatement box"/>
          <p:cNvSpPr/>
          <p:nvPr/>
        </p:nvSpPr>
        <p:spPr>
          <a:xfrm>
            <a:off x="548640" y="4663440"/>
            <a:ext cx="6949440" cy="1783080"/>
          </a:xfrm>
          <a:prstGeom prst="rect">
            <a:avLst/>
          </a:prstGeom>
          <a:solidFill>
            <a:srgbClr val="00209F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Statement"/>
          <p:cNvSpPr txBox="1"/>
          <p:nvPr/>
        </p:nvSpPr>
        <p:spPr>
          <a:xfrm>
            <a:off x="868680" y="4800600"/>
            <a:ext cx="6309360" cy="1508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600" b="1">
                <a:solidFill>
                  <a:srgbClr val="F2C230"/>
                </a:solidFill>
                <a:latin typeface="Calibri"/>
              </a:rPr>
              <a:t>NEED #3: WELL PUMP</a:t>
            </a:r>
          </a:p>
          <a:p>
            <a:r>
              <a:rPr sz="3600" b="1">
                <a:solidFill>
                  <a:srgbClr val="FFFFFF"/>
                </a:solidFill>
                <a:latin typeface="Cambria"/>
              </a:rPr>
              <a:t>Waiting for Water</a:t>
            </a:r>
          </a:p>
          <a:p>
            <a:r>
              <a:rPr sz="2000">
                <a:solidFill>
                  <a:srgbClr val="CADCFC"/>
                </a:solidFill>
                <a:latin typeface="Calibri"/>
              </a:rPr>
              <a:t>Families line up with their buckets to fill them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hoto" descr="Water canal used for bathing and laundr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tatement box"/>
          <p:cNvSpPr/>
          <p:nvPr/>
        </p:nvSpPr>
        <p:spPr>
          <a:xfrm>
            <a:off x="548640" y="4663440"/>
            <a:ext cx="6949440" cy="1783080"/>
          </a:xfrm>
          <a:prstGeom prst="rect">
            <a:avLst/>
          </a:prstGeom>
          <a:solidFill>
            <a:srgbClr val="00209F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Statement"/>
          <p:cNvSpPr txBox="1"/>
          <p:nvPr/>
        </p:nvSpPr>
        <p:spPr>
          <a:xfrm>
            <a:off x="868680" y="4800600"/>
            <a:ext cx="6309360" cy="1508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600" b="1">
                <a:solidFill>
                  <a:srgbClr val="F2C230"/>
                </a:solidFill>
                <a:latin typeface="Calibri"/>
              </a:rPr>
              <a:t>NEED #3: WELL PUMP</a:t>
            </a:r>
          </a:p>
          <a:p>
            <a:r>
              <a:rPr sz="3600" b="1">
                <a:solidFill>
                  <a:srgbClr val="FFFFFF"/>
                </a:solidFill>
                <a:latin typeface="Cambria"/>
              </a:rPr>
              <a:t>Water for Everything</a:t>
            </a:r>
          </a:p>
          <a:p>
            <a:r>
              <a:rPr sz="2000">
                <a:solidFill>
                  <a:srgbClr val="CADCFC"/>
                </a:solidFill>
                <a:latin typeface="Calibri"/>
              </a:rPr>
              <a:t>Open canals are used for washing, bathing and laundry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aiti">
  <a:themeElements>
    <a:clrScheme name="Haiti">
      <a:dk1>
        <a:srgbClr val="1A1A2E"/>
      </a:dk1>
      <a:lt1>
        <a:srgbClr val="FFFFFF"/>
      </a:lt1>
      <a:dk2>
        <a:srgbClr val="00209F"/>
      </a:dk2>
      <a:lt2>
        <a:srgbClr val="EEF2FB"/>
      </a:lt2>
      <a:accent1>
        <a:srgbClr val="00209F"/>
      </a:accent1>
      <a:accent2>
        <a:srgbClr val="D21034"/>
      </a:accent2>
      <a:accent3>
        <a:srgbClr val="CADCFC"/>
      </a:accent3>
      <a:accent4>
        <a:srgbClr val="F2C230"/>
      </a:accent4>
      <a:accent5>
        <a:srgbClr val="4A63C8"/>
      </a:accent5>
      <a:accent6>
        <a:srgbClr val="8C0A22"/>
      </a:accent6>
      <a:hlink>
        <a:srgbClr val="00209F"/>
      </a:hlink>
      <a:folHlink>
        <a:srgbClr val="5A2E8C"/>
      </a:folHlink>
    </a:clrScheme>
    <a:fontScheme name="Haiti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MIFOCA Ministry – Beulaville Baptist Church</dc:title>
  <dc:subject>PptxGenJS Presentation</dc:subject>
  <dc:creator>Pastor René Romil</dc:creator>
  <cp:lastModifiedBy>Pastor René Romil</cp:lastModifiedBy>
  <cp:revision>1</cp:revision>
  <dcterms:created xsi:type="dcterms:W3CDTF">2026-10-04T01:07:18Z</dcterms:created>
  <dcterms:modified xsi:type="dcterms:W3CDTF">2026-10-04T01:07:18Z</dcterms:modified>
</cp:coreProperties>
</file>